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8" r:id="rId2"/>
    <p:sldId id="343" r:id="rId3"/>
    <p:sldId id="257" r:id="rId4"/>
    <p:sldId id="334" r:id="rId5"/>
    <p:sldId id="259" r:id="rId6"/>
    <p:sldId id="261" r:id="rId7"/>
    <p:sldId id="263" r:id="rId8"/>
    <p:sldId id="260" r:id="rId9"/>
    <p:sldId id="267" r:id="rId10"/>
    <p:sldId id="268" r:id="rId11"/>
    <p:sldId id="270" r:id="rId12"/>
    <p:sldId id="269" r:id="rId13"/>
    <p:sldId id="271" r:id="rId14"/>
    <p:sldId id="272" r:id="rId15"/>
    <p:sldId id="273" r:id="rId16"/>
    <p:sldId id="274" r:id="rId17"/>
    <p:sldId id="275" r:id="rId18"/>
    <p:sldId id="276" r:id="rId19"/>
    <p:sldId id="279" r:id="rId20"/>
    <p:sldId id="277" r:id="rId21"/>
    <p:sldId id="282" r:id="rId22"/>
    <p:sldId id="278" r:id="rId23"/>
    <p:sldId id="283" r:id="rId24"/>
    <p:sldId id="280" r:id="rId25"/>
    <p:sldId id="284" r:id="rId26"/>
    <p:sldId id="265" r:id="rId27"/>
    <p:sldId id="335" r:id="rId28"/>
    <p:sldId id="339" r:id="rId29"/>
    <p:sldId id="308" r:id="rId30"/>
    <p:sldId id="310" r:id="rId31"/>
    <p:sldId id="329" r:id="rId32"/>
    <p:sldId id="313" r:id="rId33"/>
    <p:sldId id="314" r:id="rId34"/>
    <p:sldId id="315" r:id="rId35"/>
    <p:sldId id="316" r:id="rId36"/>
    <p:sldId id="318" r:id="rId37"/>
    <p:sldId id="322" r:id="rId38"/>
    <p:sldId id="341" r:id="rId39"/>
    <p:sldId id="342" r:id="rId40"/>
    <p:sldId id="323" r:id="rId41"/>
    <p:sldId id="325" r:id="rId42"/>
    <p:sldId id="324" r:id="rId43"/>
    <p:sldId id="326" r:id="rId44"/>
    <p:sldId id="327" r:id="rId45"/>
    <p:sldId id="328" r:id="rId46"/>
    <p:sldId id="337" r:id="rId47"/>
    <p:sldId id="338" r:id="rId48"/>
    <p:sldId id="340"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09" autoAdjust="0"/>
  </p:normalViewPr>
  <p:slideViewPr>
    <p:cSldViewPr snapToGrid="0" snapToObjects="1">
      <p:cViewPr varScale="1">
        <p:scale>
          <a:sx n="93" d="100"/>
          <a:sy n="93" d="100"/>
        </p:scale>
        <p:origin x="-720"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6E7DBF-8CB4-8E43-9F99-70BEB5A4FEE2}" type="datetimeFigureOut">
              <a:rPr lang="en-US" smtClean="0"/>
              <a:t>1/22/18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A5EA06-2750-604C-848F-1A30E0095FB1}" type="slidenum">
              <a:rPr lang="en-US" smtClean="0"/>
              <a:t>‹#›</a:t>
            </a:fld>
            <a:endParaRPr lang="en-US"/>
          </a:p>
        </p:txBody>
      </p:sp>
    </p:spTree>
    <p:extLst>
      <p:ext uri="{BB962C8B-B14F-4D97-AF65-F5344CB8AC3E}">
        <p14:creationId xmlns:p14="http://schemas.microsoft.com/office/powerpoint/2010/main" val="115891719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39BE08-270E-D948-A618-2E555EE9D70B}"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E97233-5CBB-B24F-A44F-CCF1DFF0F948}" type="slidenum">
              <a:rPr lang="en-US" smtClean="0"/>
              <a:t>‹#›</a:t>
            </a:fld>
            <a:endParaRPr lang="en-US"/>
          </a:p>
        </p:txBody>
      </p:sp>
    </p:spTree>
    <p:extLst>
      <p:ext uri="{BB962C8B-B14F-4D97-AF65-F5344CB8AC3E}">
        <p14:creationId xmlns:p14="http://schemas.microsoft.com/office/powerpoint/2010/main" val="1834012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39BE08-270E-D948-A618-2E555EE9D70B}"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E97233-5CBB-B24F-A44F-CCF1DFF0F948}" type="slidenum">
              <a:rPr lang="en-US" smtClean="0"/>
              <a:t>‹#›</a:t>
            </a:fld>
            <a:endParaRPr lang="en-US"/>
          </a:p>
        </p:txBody>
      </p:sp>
    </p:spTree>
    <p:extLst>
      <p:ext uri="{BB962C8B-B14F-4D97-AF65-F5344CB8AC3E}">
        <p14:creationId xmlns:p14="http://schemas.microsoft.com/office/powerpoint/2010/main" val="4209591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39BE08-270E-D948-A618-2E555EE9D70B}"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E97233-5CBB-B24F-A44F-CCF1DFF0F948}" type="slidenum">
              <a:rPr lang="en-US" smtClean="0"/>
              <a:t>‹#›</a:t>
            </a:fld>
            <a:endParaRPr lang="en-US"/>
          </a:p>
        </p:txBody>
      </p:sp>
    </p:spTree>
    <p:extLst>
      <p:ext uri="{BB962C8B-B14F-4D97-AF65-F5344CB8AC3E}">
        <p14:creationId xmlns:p14="http://schemas.microsoft.com/office/powerpoint/2010/main" val="3361448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39BE08-270E-D948-A618-2E555EE9D70B}"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E97233-5CBB-B24F-A44F-CCF1DFF0F948}" type="slidenum">
              <a:rPr lang="en-US" smtClean="0"/>
              <a:t>‹#›</a:t>
            </a:fld>
            <a:endParaRPr lang="en-US"/>
          </a:p>
        </p:txBody>
      </p:sp>
    </p:spTree>
    <p:extLst>
      <p:ext uri="{BB962C8B-B14F-4D97-AF65-F5344CB8AC3E}">
        <p14:creationId xmlns:p14="http://schemas.microsoft.com/office/powerpoint/2010/main" val="958214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39BE08-270E-D948-A618-2E555EE9D70B}"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E97233-5CBB-B24F-A44F-CCF1DFF0F948}" type="slidenum">
              <a:rPr lang="en-US" smtClean="0"/>
              <a:t>‹#›</a:t>
            </a:fld>
            <a:endParaRPr lang="en-US"/>
          </a:p>
        </p:txBody>
      </p:sp>
    </p:spTree>
    <p:extLst>
      <p:ext uri="{BB962C8B-B14F-4D97-AF65-F5344CB8AC3E}">
        <p14:creationId xmlns:p14="http://schemas.microsoft.com/office/powerpoint/2010/main" val="186183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39BE08-270E-D948-A618-2E555EE9D70B}"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E97233-5CBB-B24F-A44F-CCF1DFF0F948}" type="slidenum">
              <a:rPr lang="en-US" smtClean="0"/>
              <a:t>‹#›</a:t>
            </a:fld>
            <a:endParaRPr lang="en-US"/>
          </a:p>
        </p:txBody>
      </p:sp>
    </p:spTree>
    <p:extLst>
      <p:ext uri="{BB962C8B-B14F-4D97-AF65-F5344CB8AC3E}">
        <p14:creationId xmlns:p14="http://schemas.microsoft.com/office/powerpoint/2010/main" val="1274175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D39BE08-270E-D948-A618-2E555EE9D70B}" type="datetimeFigureOut">
              <a:rPr lang="en-US" smtClean="0"/>
              <a:t>1/22/18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E97233-5CBB-B24F-A44F-CCF1DFF0F948}" type="slidenum">
              <a:rPr lang="en-US" smtClean="0"/>
              <a:t>‹#›</a:t>
            </a:fld>
            <a:endParaRPr lang="en-US"/>
          </a:p>
        </p:txBody>
      </p:sp>
    </p:spTree>
    <p:extLst>
      <p:ext uri="{BB962C8B-B14F-4D97-AF65-F5344CB8AC3E}">
        <p14:creationId xmlns:p14="http://schemas.microsoft.com/office/powerpoint/2010/main" val="1747702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39BE08-270E-D948-A618-2E555EE9D70B}" type="datetimeFigureOut">
              <a:rPr lang="en-US" smtClean="0"/>
              <a:t>1/22/18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E97233-5CBB-B24F-A44F-CCF1DFF0F948}" type="slidenum">
              <a:rPr lang="en-US" smtClean="0"/>
              <a:t>‹#›</a:t>
            </a:fld>
            <a:endParaRPr lang="en-US"/>
          </a:p>
        </p:txBody>
      </p:sp>
    </p:spTree>
    <p:extLst>
      <p:ext uri="{BB962C8B-B14F-4D97-AF65-F5344CB8AC3E}">
        <p14:creationId xmlns:p14="http://schemas.microsoft.com/office/powerpoint/2010/main" val="322187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39BE08-270E-D948-A618-2E555EE9D70B}" type="datetimeFigureOut">
              <a:rPr lang="en-US" smtClean="0"/>
              <a:t>1/22/18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E97233-5CBB-B24F-A44F-CCF1DFF0F948}" type="slidenum">
              <a:rPr lang="en-US" smtClean="0"/>
              <a:t>‹#›</a:t>
            </a:fld>
            <a:endParaRPr lang="en-US"/>
          </a:p>
        </p:txBody>
      </p:sp>
    </p:spTree>
    <p:extLst>
      <p:ext uri="{BB962C8B-B14F-4D97-AF65-F5344CB8AC3E}">
        <p14:creationId xmlns:p14="http://schemas.microsoft.com/office/powerpoint/2010/main" val="730633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39BE08-270E-D948-A618-2E555EE9D70B}"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E97233-5CBB-B24F-A44F-CCF1DFF0F948}" type="slidenum">
              <a:rPr lang="en-US" smtClean="0"/>
              <a:t>‹#›</a:t>
            </a:fld>
            <a:endParaRPr lang="en-US"/>
          </a:p>
        </p:txBody>
      </p:sp>
    </p:spTree>
    <p:extLst>
      <p:ext uri="{BB962C8B-B14F-4D97-AF65-F5344CB8AC3E}">
        <p14:creationId xmlns:p14="http://schemas.microsoft.com/office/powerpoint/2010/main" val="2492632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39BE08-270E-D948-A618-2E555EE9D70B}"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E97233-5CBB-B24F-A44F-CCF1DFF0F948}" type="slidenum">
              <a:rPr lang="en-US" smtClean="0"/>
              <a:t>‹#›</a:t>
            </a:fld>
            <a:endParaRPr lang="en-US"/>
          </a:p>
        </p:txBody>
      </p:sp>
    </p:spTree>
    <p:extLst>
      <p:ext uri="{BB962C8B-B14F-4D97-AF65-F5344CB8AC3E}">
        <p14:creationId xmlns:p14="http://schemas.microsoft.com/office/powerpoint/2010/main" val="20136869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39BE08-270E-D948-A618-2E555EE9D70B}" type="datetimeFigureOut">
              <a:rPr lang="en-US" smtClean="0"/>
              <a:t>1/22/18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E97233-5CBB-B24F-A44F-CCF1DFF0F948}" type="slidenum">
              <a:rPr lang="en-US" smtClean="0"/>
              <a:t>‹#›</a:t>
            </a:fld>
            <a:endParaRPr lang="en-US"/>
          </a:p>
        </p:txBody>
      </p:sp>
    </p:spTree>
    <p:extLst>
      <p:ext uri="{BB962C8B-B14F-4D97-AF65-F5344CB8AC3E}">
        <p14:creationId xmlns:p14="http://schemas.microsoft.com/office/powerpoint/2010/main" val="3167148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hyperlink" Target="http://www.rstudio.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 Id="rId3" Type="http://schemas.openxmlformats.org/officeDocument/2006/relationships/image" Target="../media/image2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 Id="rId3" Type="http://schemas.openxmlformats.org/officeDocument/2006/relationships/image" Target="../media/image3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 Id="rId3" Type="http://schemas.openxmlformats.org/officeDocument/2006/relationships/image" Target="../media/image41.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6110" y="3374840"/>
            <a:ext cx="4567817" cy="90786"/>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6" name="Title 1"/>
          <p:cNvSpPr>
            <a:spLocks noGrp="1"/>
          </p:cNvSpPr>
          <p:nvPr>
            <p:ph type="ctrTitle"/>
          </p:nvPr>
        </p:nvSpPr>
        <p:spPr>
          <a:xfrm>
            <a:off x="0" y="1159678"/>
            <a:ext cx="9144000" cy="2381371"/>
          </a:xfrm>
        </p:spPr>
        <p:txBody>
          <a:bodyPr>
            <a:normAutofit/>
          </a:bodyPr>
          <a:lstStyle/>
          <a:p>
            <a:r>
              <a:rPr lang="en-US" sz="5400" dirty="0" smtClean="0">
                <a:solidFill>
                  <a:srgbClr val="77933C"/>
                </a:solidFill>
                <a:latin typeface="Rockwell"/>
                <a:cs typeface="Rockwell"/>
              </a:rPr>
              <a:t>Exploratory Data Analysis</a:t>
            </a:r>
            <a:br>
              <a:rPr lang="en-US" sz="5400" dirty="0" smtClean="0">
                <a:solidFill>
                  <a:srgbClr val="77933C"/>
                </a:solidFill>
                <a:latin typeface="Rockwell"/>
                <a:cs typeface="Rockwell"/>
              </a:rPr>
            </a:br>
            <a:r>
              <a:rPr lang="en-US" sz="5400" dirty="0" smtClean="0">
                <a:solidFill>
                  <a:srgbClr val="77933C"/>
                </a:solidFill>
                <a:latin typeface="Rockwell"/>
                <a:cs typeface="Rockwell"/>
              </a:rPr>
              <a:t>and Data Visualization</a:t>
            </a:r>
            <a:endParaRPr lang="en-US" sz="5400" dirty="0">
              <a:solidFill>
                <a:srgbClr val="77933C"/>
              </a:solidFill>
              <a:latin typeface="Rockwell"/>
              <a:cs typeface="Rockwell"/>
            </a:endParaRPr>
          </a:p>
        </p:txBody>
      </p:sp>
      <p:sp>
        <p:nvSpPr>
          <p:cNvPr id="7" name="Subtitle 2"/>
          <p:cNvSpPr>
            <a:spLocks noGrp="1"/>
          </p:cNvSpPr>
          <p:nvPr>
            <p:ph type="subTitle" idx="1"/>
          </p:nvPr>
        </p:nvSpPr>
        <p:spPr>
          <a:xfrm>
            <a:off x="0" y="3541050"/>
            <a:ext cx="9144000" cy="1619161"/>
          </a:xfrm>
        </p:spPr>
        <p:txBody>
          <a:bodyPr>
            <a:noAutofit/>
          </a:bodyPr>
          <a:lstStyle/>
          <a:p>
            <a:r>
              <a:rPr lang="en-US" sz="3600" b="1" dirty="0" smtClean="0">
                <a:solidFill>
                  <a:schemeClr val="tx1">
                    <a:lumMod val="50000"/>
                    <a:lumOff val="50000"/>
                  </a:schemeClr>
                </a:solidFill>
                <a:latin typeface="Rockwell"/>
                <a:cs typeface="Rockwell"/>
              </a:rPr>
              <a:t>MCB 293S:</a:t>
            </a:r>
          </a:p>
          <a:p>
            <a:r>
              <a:rPr lang="en-US" sz="2800" b="1" dirty="0" smtClean="0">
                <a:solidFill>
                  <a:schemeClr val="tx1">
                    <a:lumMod val="50000"/>
                    <a:lumOff val="50000"/>
                  </a:schemeClr>
                </a:solidFill>
                <a:latin typeface="Rockwell"/>
                <a:cs typeface="Rockwell"/>
              </a:rPr>
              <a:t>Foundations of Biostatistical Practice</a:t>
            </a:r>
          </a:p>
          <a:p>
            <a:r>
              <a:rPr lang="en-US" sz="2400" b="1" dirty="0" smtClean="0">
                <a:solidFill>
                  <a:schemeClr val="tx1">
                    <a:lumMod val="50000"/>
                    <a:lumOff val="50000"/>
                  </a:schemeClr>
                </a:solidFill>
                <a:latin typeface="Rockwell"/>
                <a:cs typeface="Rockwell"/>
              </a:rPr>
              <a:t>Week </a:t>
            </a:r>
            <a:r>
              <a:rPr lang="en-US" sz="2400" b="1" dirty="0" smtClean="0">
                <a:solidFill>
                  <a:schemeClr val="tx1">
                    <a:lumMod val="50000"/>
                    <a:lumOff val="50000"/>
                  </a:schemeClr>
                </a:solidFill>
                <a:latin typeface="Rockwell"/>
                <a:cs typeface="Rockwell"/>
              </a:rPr>
              <a:t>1</a:t>
            </a:r>
            <a:endParaRPr lang="en-US" sz="2400" b="1" dirty="0" smtClean="0">
              <a:solidFill>
                <a:schemeClr val="tx1">
                  <a:lumMod val="50000"/>
                  <a:lumOff val="50000"/>
                </a:schemeClr>
              </a:solidFill>
              <a:latin typeface="Rockwell"/>
              <a:cs typeface="Rockwell"/>
            </a:endParaRPr>
          </a:p>
        </p:txBody>
      </p:sp>
      <p:sp>
        <p:nvSpPr>
          <p:cNvPr id="4" name="Rectangle 3"/>
          <p:cNvSpPr/>
          <p:nvPr/>
        </p:nvSpPr>
        <p:spPr>
          <a:xfrm>
            <a:off x="0" y="3319082"/>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2" name="TextBox 1"/>
          <p:cNvSpPr txBox="1"/>
          <p:nvPr/>
        </p:nvSpPr>
        <p:spPr>
          <a:xfrm>
            <a:off x="0" y="5384322"/>
            <a:ext cx="4567817" cy="1200328"/>
          </a:xfrm>
          <a:prstGeom prst="rect">
            <a:avLst/>
          </a:prstGeom>
          <a:noFill/>
        </p:spPr>
        <p:txBody>
          <a:bodyPr wrap="square" rtlCol="0">
            <a:spAutoFit/>
          </a:bodyPr>
          <a:lstStyle/>
          <a:p>
            <a:pPr algn="ctr"/>
            <a:r>
              <a:rPr lang="en-US" sz="2400" dirty="0">
                <a:solidFill>
                  <a:schemeClr val="bg1">
                    <a:lumMod val="65000"/>
                  </a:schemeClr>
                </a:solidFill>
                <a:latin typeface="Helvetica"/>
                <a:cs typeface="Helvetica"/>
              </a:rPr>
              <a:t>Kelly Street</a:t>
            </a:r>
          </a:p>
          <a:p>
            <a:pPr algn="ctr"/>
            <a:r>
              <a:rPr lang="en-US" sz="2400" dirty="0">
                <a:solidFill>
                  <a:schemeClr val="bg1">
                    <a:lumMod val="65000"/>
                  </a:schemeClr>
                </a:solidFill>
                <a:latin typeface="Helvetica"/>
                <a:cs typeface="Helvetica"/>
              </a:rPr>
              <a:t>PhD </a:t>
            </a:r>
            <a:r>
              <a:rPr lang="en-US" sz="2400" dirty="0" smtClean="0">
                <a:solidFill>
                  <a:schemeClr val="bg1">
                    <a:lumMod val="65000"/>
                  </a:schemeClr>
                </a:solidFill>
                <a:latin typeface="Helvetica"/>
                <a:cs typeface="Helvetica"/>
              </a:rPr>
              <a:t>Candidate</a:t>
            </a:r>
            <a:endParaRPr lang="en-US" sz="2400" dirty="0">
              <a:solidFill>
                <a:schemeClr val="bg1">
                  <a:lumMod val="65000"/>
                </a:schemeClr>
              </a:solidFill>
              <a:latin typeface="Helvetica"/>
              <a:cs typeface="Helvetica"/>
            </a:endParaRPr>
          </a:p>
          <a:p>
            <a:pPr algn="ctr"/>
            <a:r>
              <a:rPr lang="en-US" sz="2400" dirty="0" smtClean="0">
                <a:solidFill>
                  <a:schemeClr val="bg1">
                    <a:lumMod val="65000"/>
                  </a:schemeClr>
                </a:solidFill>
                <a:latin typeface="Helvetica"/>
                <a:cs typeface="Helvetica"/>
              </a:rPr>
              <a:t>Division of Biostatistics</a:t>
            </a:r>
            <a:endParaRPr lang="en-US" sz="2400" dirty="0">
              <a:solidFill>
                <a:schemeClr val="bg1">
                  <a:lumMod val="65000"/>
                </a:schemeClr>
              </a:solidFill>
              <a:latin typeface="Helvetica"/>
              <a:cs typeface="Helvetica"/>
            </a:endParaRPr>
          </a:p>
        </p:txBody>
      </p:sp>
      <p:sp>
        <p:nvSpPr>
          <p:cNvPr id="8" name="TextBox 7"/>
          <p:cNvSpPr txBox="1"/>
          <p:nvPr/>
        </p:nvSpPr>
        <p:spPr>
          <a:xfrm>
            <a:off x="4567817" y="5384322"/>
            <a:ext cx="4576183" cy="1200328"/>
          </a:xfrm>
          <a:prstGeom prst="rect">
            <a:avLst/>
          </a:prstGeom>
          <a:noFill/>
        </p:spPr>
        <p:txBody>
          <a:bodyPr wrap="square" rtlCol="0">
            <a:spAutoFit/>
          </a:bodyPr>
          <a:lstStyle/>
          <a:p>
            <a:pPr algn="ctr"/>
            <a:r>
              <a:rPr lang="en-US" sz="2400" dirty="0" smtClean="0">
                <a:solidFill>
                  <a:schemeClr val="bg1">
                    <a:lumMod val="65000"/>
                  </a:schemeClr>
                </a:solidFill>
                <a:latin typeface="Helvetica"/>
                <a:cs typeface="Helvetica"/>
              </a:rPr>
              <a:t>Dr. Sandrine </a:t>
            </a:r>
            <a:r>
              <a:rPr lang="en-US" sz="2400" dirty="0" err="1" smtClean="0">
                <a:solidFill>
                  <a:schemeClr val="bg1">
                    <a:lumMod val="65000"/>
                  </a:schemeClr>
                </a:solidFill>
                <a:latin typeface="Helvetica"/>
                <a:cs typeface="Helvetica"/>
              </a:rPr>
              <a:t>Dudoit</a:t>
            </a:r>
            <a:endParaRPr lang="en-US" sz="2400" dirty="0">
              <a:solidFill>
                <a:schemeClr val="bg1">
                  <a:lumMod val="65000"/>
                </a:schemeClr>
              </a:solidFill>
              <a:latin typeface="Helvetica"/>
              <a:cs typeface="Helvetica"/>
            </a:endParaRPr>
          </a:p>
          <a:p>
            <a:pPr algn="ctr"/>
            <a:r>
              <a:rPr lang="en-US" sz="2400" dirty="0" smtClean="0">
                <a:solidFill>
                  <a:schemeClr val="bg1">
                    <a:lumMod val="65000"/>
                  </a:schemeClr>
                </a:solidFill>
                <a:latin typeface="Helvetica"/>
                <a:cs typeface="Helvetica"/>
              </a:rPr>
              <a:t>Department of Statistics</a:t>
            </a:r>
            <a:endParaRPr lang="en-US" sz="2400" dirty="0">
              <a:solidFill>
                <a:schemeClr val="bg1">
                  <a:lumMod val="65000"/>
                </a:schemeClr>
              </a:solidFill>
              <a:latin typeface="Helvetica"/>
              <a:cs typeface="Helvetica"/>
            </a:endParaRPr>
          </a:p>
          <a:p>
            <a:pPr algn="ctr"/>
            <a:r>
              <a:rPr lang="en-US" sz="2400" dirty="0" smtClean="0">
                <a:solidFill>
                  <a:schemeClr val="bg1">
                    <a:lumMod val="65000"/>
                  </a:schemeClr>
                </a:solidFill>
                <a:latin typeface="Helvetica"/>
                <a:cs typeface="Helvetica"/>
              </a:rPr>
              <a:t>Division of Biostatistics</a:t>
            </a:r>
            <a:endParaRPr lang="en-US" sz="2400" dirty="0">
              <a:solidFill>
                <a:schemeClr val="bg1">
                  <a:lumMod val="65000"/>
                </a:schemeClr>
              </a:solidFill>
              <a:latin typeface="Helvetica"/>
              <a:cs typeface="Helvetica"/>
            </a:endParaRPr>
          </a:p>
        </p:txBody>
      </p:sp>
    </p:spTree>
    <p:extLst>
      <p:ext uri="{BB962C8B-B14F-4D97-AF65-F5344CB8AC3E}">
        <p14:creationId xmlns:p14="http://schemas.microsoft.com/office/powerpoint/2010/main" val="2535883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 (mostly)</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3" name="Picture 2" descr="Screen Shot 2017-12-19 at 5.23.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277" y="812556"/>
            <a:ext cx="7589080" cy="5506329"/>
          </a:xfrm>
          <a:prstGeom prst="rect">
            <a:avLst/>
          </a:prstGeom>
        </p:spPr>
      </p:pic>
      <p:sp>
        <p:nvSpPr>
          <p:cNvPr id="9" name="TextBox 8"/>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0" name="Rectangle 9"/>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1" name="Rectangle 10"/>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2" name="TextBox 11"/>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29214985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 (mostly)</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2" name="Picture 1" descr="Screen Shot 2017-12-19 at 5.27.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96" y="814392"/>
            <a:ext cx="8928100" cy="5080000"/>
          </a:xfrm>
          <a:prstGeom prst="rect">
            <a:avLst/>
          </a:prstGeom>
        </p:spPr>
      </p:pic>
      <p:sp>
        <p:nvSpPr>
          <p:cNvPr id="5" name="TextBox 4"/>
          <p:cNvSpPr txBox="1"/>
          <p:nvPr/>
        </p:nvSpPr>
        <p:spPr>
          <a:xfrm>
            <a:off x="92596" y="5930763"/>
            <a:ext cx="8095110" cy="276999"/>
          </a:xfrm>
          <a:prstGeom prst="rect">
            <a:avLst/>
          </a:prstGeom>
          <a:noFill/>
        </p:spPr>
        <p:txBody>
          <a:bodyPr wrap="none" rtlCol="0">
            <a:spAutoFit/>
          </a:bodyPr>
          <a:lstStyle/>
          <a:p>
            <a:r>
              <a:rPr lang="en-US" sz="1200" dirty="0">
                <a:latin typeface="Cambria"/>
                <a:cs typeface="Cambria"/>
              </a:rPr>
              <a:t>By Mariana Ruiz </a:t>
            </a:r>
            <a:r>
              <a:rPr lang="en-US" sz="1200" dirty="0" err="1">
                <a:latin typeface="Cambria"/>
                <a:cs typeface="Cambria"/>
              </a:rPr>
              <a:t>LadyofHats</a:t>
            </a:r>
            <a:r>
              <a:rPr lang="en-US" sz="1200" dirty="0">
                <a:latin typeface="Cambria"/>
                <a:cs typeface="Cambria"/>
              </a:rPr>
              <a:t> - Own work, Public Domain, https://</a:t>
            </a:r>
            <a:r>
              <a:rPr lang="en-US" sz="1200" dirty="0" err="1">
                <a:latin typeface="Cambria"/>
                <a:cs typeface="Cambria"/>
              </a:rPr>
              <a:t>commons.wikimedia.org</a:t>
            </a:r>
            <a:r>
              <a:rPr lang="en-US" sz="1200" dirty="0">
                <a:latin typeface="Cambria"/>
                <a:cs typeface="Cambria"/>
              </a:rPr>
              <a:t>/w/</a:t>
            </a:r>
            <a:r>
              <a:rPr lang="en-US" sz="1200" dirty="0" err="1">
                <a:latin typeface="Cambria"/>
                <a:cs typeface="Cambria"/>
              </a:rPr>
              <a:t>index.php?curid</a:t>
            </a:r>
            <a:r>
              <a:rPr lang="en-US" sz="1200" dirty="0">
                <a:latin typeface="Cambria"/>
                <a:cs typeface="Cambria"/>
              </a:rPr>
              <a:t>=2273307</a:t>
            </a:r>
          </a:p>
        </p:txBody>
      </p:sp>
      <p:sp>
        <p:nvSpPr>
          <p:cNvPr id="9" name="TextBox 8"/>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0" name="Rectangle 9"/>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1" name="Rectangle 10"/>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2" name="TextBox 11"/>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82720816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674582" y="1613501"/>
            <a:ext cx="7404591" cy="1815882"/>
          </a:xfrm>
          <a:prstGeom prst="rect">
            <a:avLst/>
          </a:prstGeom>
          <a:solidFill>
            <a:schemeClr val="tx2">
              <a:lumMod val="50000"/>
            </a:schemeClr>
          </a:solidFill>
        </p:spPr>
        <p:txBody>
          <a:bodyPr wrap="none" rtlCol="0">
            <a:spAutoFit/>
          </a:bodyPr>
          <a:lstStyle/>
          <a:p>
            <a:r>
              <a:rPr lang="mr-IN" sz="1600" dirty="0" smtClean="0">
                <a:solidFill>
                  <a:schemeClr val="bg1"/>
                </a:solidFill>
                <a:latin typeface="Consolas"/>
                <a:cs typeface="Consolas"/>
              </a:rPr>
              <a:t> </a:t>
            </a:r>
            <a:r>
              <a:rPr lang="en-US" sz="1600" dirty="0" smtClean="0">
                <a:solidFill>
                  <a:schemeClr val="bg1"/>
                </a:solidFill>
                <a:latin typeface="Consolas"/>
                <a:cs typeface="Consolas"/>
              </a:rPr>
              <a:t>   </a:t>
            </a:r>
            <a:r>
              <a:rPr lang="mr-IN" sz="1600" dirty="0" smtClean="0">
                <a:solidFill>
                  <a:schemeClr val="bg1"/>
                </a:solidFill>
                <a:latin typeface="Consolas"/>
                <a:cs typeface="Consolas"/>
              </a:rPr>
              <a:t>Sepal.Length Sepal.Width Petal.Length Petal.Width    Species</a:t>
            </a:r>
          </a:p>
          <a:p>
            <a:r>
              <a:rPr lang="mr-IN" sz="1600" dirty="0" smtClean="0">
                <a:solidFill>
                  <a:schemeClr val="bg1"/>
                </a:solidFill>
                <a:latin typeface="Consolas"/>
                <a:cs typeface="Consolas"/>
              </a:rPr>
              <a:t>1            5.1         3.5          1.4         0.2     setosa</a:t>
            </a:r>
          </a:p>
          <a:p>
            <a:r>
              <a:rPr lang="mr-IN" sz="1600" dirty="0" smtClean="0">
                <a:solidFill>
                  <a:schemeClr val="bg1"/>
                </a:solidFill>
                <a:latin typeface="Consolas"/>
                <a:cs typeface="Consolas"/>
              </a:rPr>
              <a:t>2            4.9         3.0          1.4         0.2     setosa</a:t>
            </a:r>
          </a:p>
          <a:p>
            <a:r>
              <a:rPr lang="mr-IN" sz="1600" dirty="0" smtClean="0">
                <a:solidFill>
                  <a:schemeClr val="bg1"/>
                </a:solidFill>
                <a:latin typeface="Consolas"/>
                <a:cs typeface="Consolas"/>
              </a:rPr>
              <a:t>3            4.7         3.2          1.3         0.2     setosa</a:t>
            </a:r>
          </a:p>
          <a:p>
            <a:r>
              <a:rPr lang="mr-IN" sz="1600" dirty="0" smtClean="0">
                <a:solidFill>
                  <a:schemeClr val="bg1"/>
                </a:solidFill>
                <a:latin typeface="Consolas"/>
                <a:cs typeface="Consolas"/>
              </a:rPr>
              <a:t>4            4.6         3.1          1.5         0.2     setosa</a:t>
            </a:r>
          </a:p>
          <a:p>
            <a:r>
              <a:rPr lang="mr-IN" sz="1600" dirty="0" smtClean="0">
                <a:solidFill>
                  <a:schemeClr val="bg1"/>
                </a:solidFill>
                <a:latin typeface="Consolas"/>
                <a:cs typeface="Consolas"/>
              </a:rPr>
              <a:t>5            5.0         3.6          1.4         0.2     setosa</a:t>
            </a:r>
          </a:p>
          <a:p>
            <a:r>
              <a:rPr lang="mr-IN" sz="1600" dirty="0" smtClean="0">
                <a:solidFill>
                  <a:schemeClr val="bg1"/>
                </a:solidFill>
                <a:latin typeface="Consolas"/>
                <a:cs typeface="Consolas"/>
              </a:rPr>
              <a:t>6            5.4         3.9          1.7         0.4     setosa</a:t>
            </a:r>
          </a:p>
        </p:txBody>
      </p:sp>
      <p:sp>
        <p:nvSpPr>
          <p:cNvPr id="9" name="TextBox 8"/>
          <p:cNvSpPr txBox="1"/>
          <p:nvPr/>
        </p:nvSpPr>
        <p:spPr>
          <a:xfrm>
            <a:off x="674581" y="1191572"/>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head(iris)</a:t>
            </a:r>
            <a:endParaRPr lang="mr-IN" sz="1600" dirty="0" smtClean="0">
              <a:solidFill>
                <a:schemeClr val="accent6"/>
              </a:solidFill>
              <a:latin typeface="Consolas"/>
              <a:cs typeface="Consolas"/>
            </a:endParaRPr>
          </a:p>
        </p:txBody>
      </p:sp>
      <p:sp>
        <p:nvSpPr>
          <p:cNvPr id="10" name="TextBox 9"/>
          <p:cNvSpPr txBox="1"/>
          <p:nvPr/>
        </p:nvSpPr>
        <p:spPr>
          <a:xfrm>
            <a:off x="674583" y="4386105"/>
            <a:ext cx="7404590" cy="338554"/>
          </a:xfrm>
          <a:prstGeom prst="rect">
            <a:avLst/>
          </a:prstGeom>
          <a:solidFill>
            <a:schemeClr val="tx2">
              <a:lumMod val="50000"/>
            </a:schemeClr>
          </a:solidFill>
        </p:spPr>
        <p:txBody>
          <a:bodyPr wrap="square" rtlCol="0">
            <a:spAutoFit/>
          </a:bodyPr>
          <a:lstStyle/>
          <a:p>
            <a:r>
              <a:rPr lang="en-US" sz="1600" dirty="0">
                <a:solidFill>
                  <a:schemeClr val="bg1"/>
                </a:solidFill>
                <a:latin typeface="Consolas"/>
                <a:cs typeface="Consolas"/>
              </a:rPr>
              <a:t>[1] "</a:t>
            </a:r>
            <a:r>
              <a:rPr lang="en-US" sz="1600" dirty="0" err="1">
                <a:solidFill>
                  <a:schemeClr val="bg1"/>
                </a:solidFill>
                <a:latin typeface="Consolas"/>
                <a:cs typeface="Consolas"/>
              </a:rPr>
              <a:t>data.frame</a:t>
            </a:r>
            <a:r>
              <a:rPr lang="en-US" sz="1600" dirty="0">
                <a:solidFill>
                  <a:schemeClr val="bg1"/>
                </a:solidFill>
                <a:latin typeface="Consolas"/>
                <a:cs typeface="Consolas"/>
              </a:rPr>
              <a:t>"</a:t>
            </a:r>
            <a:endParaRPr lang="mr-IN" sz="1600" dirty="0" smtClean="0">
              <a:solidFill>
                <a:schemeClr val="bg1"/>
              </a:solidFill>
              <a:latin typeface="Consolas"/>
              <a:cs typeface="Consolas"/>
            </a:endParaRPr>
          </a:p>
        </p:txBody>
      </p:sp>
      <p:sp>
        <p:nvSpPr>
          <p:cNvPr id="11" name="TextBox 10"/>
          <p:cNvSpPr txBox="1"/>
          <p:nvPr/>
        </p:nvSpPr>
        <p:spPr>
          <a:xfrm>
            <a:off x="674582" y="3964176"/>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class(iris)</a:t>
            </a:r>
            <a:endParaRPr lang="mr-IN" sz="1600" dirty="0" smtClean="0">
              <a:solidFill>
                <a:schemeClr val="accent6"/>
              </a:solidFill>
              <a:latin typeface="Consolas"/>
              <a:cs typeface="Consolas"/>
            </a:endParaRPr>
          </a:p>
        </p:txBody>
      </p:sp>
      <p:sp>
        <p:nvSpPr>
          <p:cNvPr id="12" name="Content Placeholder 2"/>
          <p:cNvSpPr txBox="1">
            <a:spLocks/>
          </p:cNvSpPr>
          <p:nvPr/>
        </p:nvSpPr>
        <p:spPr>
          <a:xfrm>
            <a:off x="348105" y="4911552"/>
            <a:ext cx="8439423" cy="7281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dirty="0" smtClean="0">
                <a:solidFill>
                  <a:schemeClr val="tx1">
                    <a:lumMod val="65000"/>
                    <a:lumOff val="35000"/>
                  </a:schemeClr>
                </a:solidFill>
                <a:latin typeface="Helvetica"/>
                <a:cs typeface="Helvetica"/>
              </a:rPr>
              <a:t>This is a very common way to store data in R.</a:t>
            </a:r>
            <a:endParaRPr lang="en-US" sz="2400" dirty="0" smtClean="0">
              <a:solidFill>
                <a:schemeClr val="tx1">
                  <a:lumMod val="65000"/>
                  <a:lumOff val="35000"/>
                </a:schemeClr>
              </a:solidFill>
              <a:latin typeface="Helvetica"/>
              <a:cs typeface="Helvetica"/>
            </a:endParaRPr>
          </a:p>
        </p:txBody>
      </p:sp>
      <p:sp>
        <p:nvSpPr>
          <p:cNvPr id="14" name="TextBox 13"/>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5" name="Rectangle 14"/>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6" name="Rectangle 15"/>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7" name="TextBox 16"/>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29214985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674582" y="2896829"/>
            <a:ext cx="7404590" cy="338554"/>
          </a:xfrm>
          <a:prstGeom prst="rect">
            <a:avLst/>
          </a:prstGeom>
          <a:solidFill>
            <a:schemeClr val="tx2">
              <a:lumMod val="50000"/>
            </a:schemeClr>
          </a:solidFill>
        </p:spPr>
        <p:txBody>
          <a:bodyPr wrap="square" rtlCol="0">
            <a:spAutoFit/>
          </a:bodyPr>
          <a:lstStyle/>
          <a:p>
            <a:r>
              <a:rPr lang="en-US" sz="1600" dirty="0" smtClean="0">
                <a:solidFill>
                  <a:schemeClr val="bg1"/>
                </a:solidFill>
                <a:latin typeface="Consolas"/>
                <a:cs typeface="Consolas"/>
              </a:rPr>
              <a:t>[1] 150</a:t>
            </a:r>
            <a:endParaRPr lang="mr-IN" sz="1600" dirty="0" smtClean="0">
              <a:solidFill>
                <a:schemeClr val="bg1"/>
              </a:solidFill>
              <a:latin typeface="Consolas"/>
              <a:cs typeface="Consolas"/>
            </a:endParaRPr>
          </a:p>
        </p:txBody>
      </p:sp>
      <p:sp>
        <p:nvSpPr>
          <p:cNvPr id="9" name="TextBox 8"/>
          <p:cNvSpPr txBox="1"/>
          <p:nvPr/>
        </p:nvSpPr>
        <p:spPr>
          <a:xfrm>
            <a:off x="674581" y="2474900"/>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a:t>
            </a:r>
            <a:r>
              <a:rPr lang="en-US" sz="1600" dirty="0" err="1" smtClean="0">
                <a:solidFill>
                  <a:schemeClr val="accent6"/>
                </a:solidFill>
                <a:latin typeface="Consolas"/>
                <a:cs typeface="Consolas"/>
              </a:rPr>
              <a:t>nrow</a:t>
            </a:r>
            <a:r>
              <a:rPr lang="en-US" sz="1600" dirty="0" smtClean="0">
                <a:solidFill>
                  <a:schemeClr val="accent6"/>
                </a:solidFill>
                <a:latin typeface="Consolas"/>
                <a:cs typeface="Consolas"/>
              </a:rPr>
              <a:t>(iris)</a:t>
            </a:r>
            <a:endParaRPr lang="mr-IN" sz="1600" dirty="0" smtClean="0">
              <a:solidFill>
                <a:schemeClr val="accent6"/>
              </a:solidFill>
              <a:latin typeface="Consolas"/>
              <a:cs typeface="Consolas"/>
            </a:endParaRPr>
          </a:p>
        </p:txBody>
      </p:sp>
      <p:sp>
        <p:nvSpPr>
          <p:cNvPr id="10" name="Content Placeholder 2"/>
          <p:cNvSpPr>
            <a:spLocks noGrp="1"/>
          </p:cNvSpPr>
          <p:nvPr>
            <p:ph idx="1"/>
          </p:nvPr>
        </p:nvSpPr>
        <p:spPr>
          <a:xfrm>
            <a:off x="351374" y="1376946"/>
            <a:ext cx="8439423" cy="4941939"/>
          </a:xfrm>
        </p:spPr>
        <p:txBody>
          <a:bodyPr>
            <a:normAutofit/>
          </a:bodyPr>
          <a:lstStyle/>
          <a:p>
            <a:pPr marL="0" indent="0">
              <a:buNone/>
            </a:pPr>
            <a:r>
              <a:rPr lang="en-US" sz="2800" dirty="0" smtClean="0">
                <a:solidFill>
                  <a:schemeClr val="tx1">
                    <a:lumMod val="65000"/>
                    <a:lumOff val="35000"/>
                  </a:schemeClr>
                </a:solidFill>
                <a:latin typeface="Helvetica"/>
                <a:cs typeface="Helvetica"/>
              </a:rPr>
              <a:t>How many flowers do we have?</a:t>
            </a:r>
            <a:endParaRPr lang="en-US" sz="2400" dirty="0" smtClean="0">
              <a:solidFill>
                <a:schemeClr val="tx1">
                  <a:lumMod val="65000"/>
                  <a:lumOff val="35000"/>
                </a:schemeClr>
              </a:solidFill>
              <a:latin typeface="Helvetica"/>
              <a:cs typeface="Helvetica"/>
            </a:endParaRPr>
          </a:p>
        </p:txBody>
      </p:sp>
      <p:sp>
        <p:nvSpPr>
          <p:cNvPr id="12" name="TextBox 11"/>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3" name="Rectangle 12"/>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4" name="Rectangle 13"/>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5" name="TextBox 14"/>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5213222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351374" y="1056106"/>
            <a:ext cx="8439423" cy="5262780"/>
          </a:xfrm>
        </p:spPr>
        <p:txBody>
          <a:bodyPr>
            <a:normAutofit/>
          </a:bodyPr>
          <a:lstStyle/>
          <a:p>
            <a:pPr marL="0" indent="0">
              <a:buNone/>
            </a:pPr>
            <a:r>
              <a:rPr lang="en-US" sz="2800" dirty="0" smtClean="0">
                <a:solidFill>
                  <a:schemeClr val="tx1">
                    <a:lumMod val="65000"/>
                    <a:lumOff val="35000"/>
                  </a:schemeClr>
                </a:solidFill>
                <a:latin typeface="Helvetica"/>
                <a:cs typeface="Helvetica"/>
              </a:rPr>
              <a:t>What’s up with the “Species” variable?</a:t>
            </a:r>
            <a:endParaRPr lang="en-US" sz="2400" dirty="0" smtClean="0">
              <a:solidFill>
                <a:schemeClr val="tx1">
                  <a:lumMod val="65000"/>
                  <a:lumOff val="35000"/>
                </a:schemeClr>
              </a:solidFill>
              <a:latin typeface="Helvetica"/>
              <a:cs typeface="Helvetica"/>
            </a:endParaRPr>
          </a:p>
        </p:txBody>
      </p:sp>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674582" y="2206183"/>
            <a:ext cx="7404590" cy="3539430"/>
          </a:xfrm>
          <a:prstGeom prst="rect">
            <a:avLst/>
          </a:prstGeom>
          <a:solidFill>
            <a:schemeClr val="tx2">
              <a:lumMod val="50000"/>
            </a:schemeClr>
          </a:solidFill>
        </p:spPr>
        <p:txBody>
          <a:bodyPr wrap="square" rtlCol="0">
            <a:spAutoFit/>
          </a:bodyPr>
          <a:lstStyle/>
          <a:p>
            <a:r>
              <a:rPr lang="en-US" sz="1600" dirty="0">
                <a:solidFill>
                  <a:schemeClr val="bg1"/>
                </a:solidFill>
                <a:latin typeface="Consolas"/>
                <a:cs typeface="Consolas"/>
              </a:rPr>
              <a:t> </a:t>
            </a:r>
            <a:r>
              <a:rPr lang="en-US" sz="1600" dirty="0" smtClean="0">
                <a:solidFill>
                  <a:schemeClr val="bg1"/>
                </a:solidFill>
                <a:latin typeface="Consolas"/>
                <a:cs typeface="Consolas"/>
              </a:rPr>
              <a:t> [</a:t>
            </a:r>
            <a:r>
              <a:rPr lang="en-US" sz="1600" dirty="0">
                <a:solidFill>
                  <a:schemeClr val="bg1"/>
                </a:solidFill>
                <a:latin typeface="Consolas"/>
                <a:cs typeface="Consolas"/>
              </a:rPr>
              <a:t>1]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p>
          <a:p>
            <a:r>
              <a:rPr lang="en-US" sz="1600" dirty="0">
                <a:solidFill>
                  <a:schemeClr val="bg1"/>
                </a:solidFill>
                <a:latin typeface="Consolas"/>
                <a:cs typeface="Consolas"/>
              </a:rPr>
              <a:t>  [6]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p>
          <a:p>
            <a:r>
              <a:rPr lang="en-US" sz="1600" dirty="0">
                <a:solidFill>
                  <a:schemeClr val="bg1"/>
                </a:solidFill>
                <a:latin typeface="Consolas"/>
                <a:cs typeface="Consolas"/>
              </a:rPr>
              <a:t> [11]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p>
          <a:p>
            <a:r>
              <a:rPr lang="en-US" sz="1600" dirty="0">
                <a:solidFill>
                  <a:schemeClr val="bg1"/>
                </a:solidFill>
                <a:latin typeface="Consolas"/>
                <a:cs typeface="Consolas"/>
              </a:rPr>
              <a:t> [16]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p>
          <a:p>
            <a:r>
              <a:rPr lang="en-US" sz="1600" dirty="0">
                <a:solidFill>
                  <a:schemeClr val="bg1"/>
                </a:solidFill>
                <a:latin typeface="Consolas"/>
                <a:cs typeface="Consolas"/>
              </a:rPr>
              <a:t> [21]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p>
          <a:p>
            <a:r>
              <a:rPr lang="en-US" sz="1600" dirty="0">
                <a:solidFill>
                  <a:schemeClr val="bg1"/>
                </a:solidFill>
                <a:latin typeface="Consolas"/>
                <a:cs typeface="Consolas"/>
              </a:rPr>
              <a:t> [26]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setosa</a:t>
            </a:r>
            <a:r>
              <a:rPr lang="en-US" sz="1600" dirty="0">
                <a:solidFill>
                  <a:schemeClr val="bg1"/>
                </a:solidFill>
                <a:latin typeface="Consolas"/>
                <a:cs typeface="Consolas"/>
              </a:rPr>
              <a:t>    </a:t>
            </a:r>
          </a:p>
          <a:p>
            <a:r>
              <a:rPr lang="en-US" sz="1600" dirty="0" smtClean="0">
                <a:solidFill>
                  <a:schemeClr val="bg1"/>
                </a:solidFill>
                <a:latin typeface="Consolas"/>
                <a:cs typeface="Consolas"/>
              </a:rPr>
              <a:t> ...</a:t>
            </a:r>
          </a:p>
          <a:p>
            <a:r>
              <a:rPr lang="en-US" sz="1600" dirty="0" smtClean="0">
                <a:solidFill>
                  <a:schemeClr val="bg1"/>
                </a:solidFill>
                <a:latin typeface="Consolas"/>
                <a:cs typeface="Consolas"/>
              </a:rPr>
              <a:t>[</a:t>
            </a:r>
            <a:r>
              <a:rPr lang="en-US" sz="1600" dirty="0">
                <a:solidFill>
                  <a:schemeClr val="bg1"/>
                </a:solidFill>
                <a:latin typeface="Consolas"/>
                <a:cs typeface="Consolas"/>
              </a:rPr>
              <a:t>121]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p>
          <a:p>
            <a:r>
              <a:rPr lang="en-US" sz="1600" dirty="0">
                <a:solidFill>
                  <a:schemeClr val="bg1"/>
                </a:solidFill>
                <a:latin typeface="Consolas"/>
                <a:cs typeface="Consolas"/>
              </a:rPr>
              <a:t>[126]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p>
          <a:p>
            <a:r>
              <a:rPr lang="en-US" sz="1600" dirty="0">
                <a:solidFill>
                  <a:schemeClr val="bg1"/>
                </a:solidFill>
                <a:latin typeface="Consolas"/>
                <a:cs typeface="Consolas"/>
              </a:rPr>
              <a:t>[131]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p>
          <a:p>
            <a:r>
              <a:rPr lang="en-US" sz="1600" dirty="0">
                <a:solidFill>
                  <a:schemeClr val="bg1"/>
                </a:solidFill>
                <a:latin typeface="Consolas"/>
                <a:cs typeface="Consolas"/>
              </a:rPr>
              <a:t>[136]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p>
          <a:p>
            <a:r>
              <a:rPr lang="en-US" sz="1600" dirty="0">
                <a:solidFill>
                  <a:schemeClr val="bg1"/>
                </a:solidFill>
                <a:latin typeface="Consolas"/>
                <a:cs typeface="Consolas"/>
              </a:rPr>
              <a:t>[141]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p>
          <a:p>
            <a:r>
              <a:rPr lang="en-US" sz="1600" dirty="0">
                <a:solidFill>
                  <a:schemeClr val="bg1"/>
                </a:solidFill>
                <a:latin typeface="Consolas"/>
                <a:cs typeface="Consolas"/>
              </a:rPr>
              <a:t>[146]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r>
              <a:rPr lang="en-US" sz="1600" dirty="0">
                <a:solidFill>
                  <a:schemeClr val="bg1"/>
                </a:solidFill>
                <a:latin typeface="Consolas"/>
                <a:cs typeface="Consolas"/>
              </a:rPr>
              <a:t> </a:t>
            </a:r>
          </a:p>
          <a:p>
            <a:r>
              <a:rPr lang="en-US" sz="1600" dirty="0">
                <a:solidFill>
                  <a:schemeClr val="bg1"/>
                </a:solidFill>
                <a:latin typeface="Consolas"/>
                <a:cs typeface="Consolas"/>
              </a:rPr>
              <a:t>Levels: </a:t>
            </a:r>
            <a:r>
              <a:rPr lang="en-US" sz="1600" dirty="0" err="1">
                <a:solidFill>
                  <a:schemeClr val="bg1"/>
                </a:solidFill>
                <a:latin typeface="Consolas"/>
                <a:cs typeface="Consolas"/>
              </a:rPr>
              <a:t>setosa</a:t>
            </a:r>
            <a:r>
              <a:rPr lang="en-US" sz="1600" dirty="0">
                <a:solidFill>
                  <a:schemeClr val="bg1"/>
                </a:solidFill>
                <a:latin typeface="Consolas"/>
                <a:cs typeface="Consolas"/>
              </a:rPr>
              <a:t> </a:t>
            </a:r>
            <a:r>
              <a:rPr lang="en-US" sz="1600" dirty="0" err="1">
                <a:solidFill>
                  <a:schemeClr val="bg1"/>
                </a:solidFill>
                <a:latin typeface="Consolas"/>
                <a:cs typeface="Consolas"/>
              </a:rPr>
              <a:t>versicolor</a:t>
            </a:r>
            <a:r>
              <a:rPr lang="en-US" sz="1600" dirty="0">
                <a:solidFill>
                  <a:schemeClr val="bg1"/>
                </a:solidFill>
                <a:latin typeface="Consolas"/>
                <a:cs typeface="Consolas"/>
              </a:rPr>
              <a:t> </a:t>
            </a:r>
            <a:r>
              <a:rPr lang="en-US" sz="1600" dirty="0" err="1">
                <a:solidFill>
                  <a:schemeClr val="bg1"/>
                </a:solidFill>
                <a:latin typeface="Consolas"/>
                <a:cs typeface="Consolas"/>
              </a:rPr>
              <a:t>virginica</a:t>
            </a:r>
            <a:endParaRPr lang="mr-IN" sz="1600" dirty="0" smtClean="0">
              <a:solidFill>
                <a:schemeClr val="bg1"/>
              </a:solidFill>
              <a:latin typeface="Consolas"/>
              <a:cs typeface="Consolas"/>
            </a:endParaRPr>
          </a:p>
        </p:txBody>
      </p:sp>
      <p:sp>
        <p:nvSpPr>
          <p:cNvPr id="9" name="TextBox 8"/>
          <p:cNvSpPr txBox="1"/>
          <p:nvPr/>
        </p:nvSpPr>
        <p:spPr>
          <a:xfrm>
            <a:off x="674581" y="1784254"/>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a:t>
            </a:r>
            <a:r>
              <a:rPr lang="en-US" sz="1600" dirty="0" err="1" smtClean="0">
                <a:solidFill>
                  <a:schemeClr val="accent6"/>
                </a:solidFill>
                <a:latin typeface="Consolas"/>
                <a:cs typeface="Consolas"/>
              </a:rPr>
              <a:t>iris$Species</a:t>
            </a:r>
            <a:endParaRPr lang="mr-IN" sz="1600" dirty="0" smtClean="0">
              <a:solidFill>
                <a:schemeClr val="accent6"/>
              </a:solidFill>
              <a:latin typeface="Consolas"/>
              <a:cs typeface="Consolas"/>
            </a:endParaRPr>
          </a:p>
        </p:txBody>
      </p:sp>
      <p:sp>
        <p:nvSpPr>
          <p:cNvPr id="12" name="TextBox 11"/>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3" name="Rectangle 12"/>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4" name="Rectangle 13"/>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5" name="TextBox 14"/>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9161575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351374" y="1056106"/>
            <a:ext cx="8439423" cy="728148"/>
          </a:xfrm>
        </p:spPr>
        <p:txBody>
          <a:bodyPr>
            <a:normAutofit/>
          </a:bodyPr>
          <a:lstStyle/>
          <a:p>
            <a:pPr marL="0" indent="0">
              <a:buNone/>
            </a:pPr>
            <a:r>
              <a:rPr lang="en-US" sz="2800" dirty="0" smtClean="0">
                <a:solidFill>
                  <a:schemeClr val="tx1">
                    <a:lumMod val="65000"/>
                    <a:lumOff val="35000"/>
                  </a:schemeClr>
                </a:solidFill>
                <a:latin typeface="Helvetica"/>
                <a:cs typeface="Helvetica"/>
              </a:rPr>
              <a:t>What’s up with the “Species” variable?</a:t>
            </a:r>
            <a:endParaRPr lang="en-US" sz="2400" dirty="0" smtClean="0">
              <a:solidFill>
                <a:schemeClr val="tx1">
                  <a:lumMod val="65000"/>
                  <a:lumOff val="35000"/>
                </a:schemeClr>
              </a:solidFill>
              <a:latin typeface="Helvetica"/>
              <a:cs typeface="Helvetica"/>
            </a:endParaRPr>
          </a:p>
        </p:txBody>
      </p:sp>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674582" y="2206183"/>
            <a:ext cx="7404590" cy="338554"/>
          </a:xfrm>
          <a:prstGeom prst="rect">
            <a:avLst/>
          </a:prstGeom>
          <a:solidFill>
            <a:schemeClr val="tx2">
              <a:lumMod val="50000"/>
            </a:schemeClr>
          </a:solidFill>
        </p:spPr>
        <p:txBody>
          <a:bodyPr wrap="square" rtlCol="0">
            <a:spAutoFit/>
          </a:bodyPr>
          <a:lstStyle/>
          <a:p>
            <a:r>
              <a:rPr lang="mr-IN" sz="1600" dirty="0">
                <a:solidFill>
                  <a:schemeClr val="bg1"/>
                </a:solidFill>
                <a:latin typeface="Consolas"/>
                <a:cs typeface="Consolas"/>
              </a:rPr>
              <a:t>[1] "factor"</a:t>
            </a:r>
            <a:endParaRPr lang="mr-IN" sz="1600" dirty="0" smtClean="0">
              <a:solidFill>
                <a:schemeClr val="bg1"/>
              </a:solidFill>
              <a:latin typeface="Consolas"/>
              <a:cs typeface="Consolas"/>
            </a:endParaRPr>
          </a:p>
        </p:txBody>
      </p:sp>
      <p:sp>
        <p:nvSpPr>
          <p:cNvPr id="9" name="TextBox 8"/>
          <p:cNvSpPr txBox="1"/>
          <p:nvPr/>
        </p:nvSpPr>
        <p:spPr>
          <a:xfrm>
            <a:off x="674581" y="1784254"/>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class(</a:t>
            </a:r>
            <a:r>
              <a:rPr lang="en-US" sz="1600" dirty="0" err="1" smtClean="0">
                <a:solidFill>
                  <a:schemeClr val="accent6"/>
                </a:solidFill>
                <a:latin typeface="Consolas"/>
                <a:cs typeface="Consolas"/>
              </a:rPr>
              <a:t>iris$Species</a:t>
            </a:r>
            <a:r>
              <a:rPr lang="en-US" sz="1600" dirty="0" smtClean="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11" name="Content Placeholder 2"/>
          <p:cNvSpPr txBox="1">
            <a:spLocks/>
          </p:cNvSpPr>
          <p:nvPr/>
        </p:nvSpPr>
        <p:spPr>
          <a:xfrm>
            <a:off x="348105" y="2745874"/>
            <a:ext cx="8439423" cy="7281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dirty="0" smtClean="0">
                <a:solidFill>
                  <a:schemeClr val="tx1">
                    <a:lumMod val="65000"/>
                    <a:lumOff val="35000"/>
                  </a:schemeClr>
                </a:solidFill>
                <a:latin typeface="Helvetica"/>
                <a:cs typeface="Helvetica"/>
              </a:rPr>
              <a:t>This is how R typically stores categorical data.</a:t>
            </a:r>
            <a:endParaRPr lang="en-US" sz="2400" dirty="0" smtClean="0">
              <a:solidFill>
                <a:schemeClr val="tx1">
                  <a:lumMod val="65000"/>
                  <a:lumOff val="35000"/>
                </a:schemeClr>
              </a:solidFill>
              <a:latin typeface="Helvetica"/>
              <a:cs typeface="Helvetica"/>
            </a:endParaRPr>
          </a:p>
        </p:txBody>
      </p:sp>
      <p:sp>
        <p:nvSpPr>
          <p:cNvPr id="13" name="TextBox 12"/>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4" name="Rectangle 13"/>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5" name="Rectangle 14"/>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6" name="TextBox 15"/>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69419916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351374" y="1056106"/>
            <a:ext cx="8439423" cy="5262780"/>
          </a:xfrm>
        </p:spPr>
        <p:txBody>
          <a:bodyPr>
            <a:normAutofit/>
          </a:bodyPr>
          <a:lstStyle/>
          <a:p>
            <a:pPr marL="0" indent="0">
              <a:buNone/>
            </a:pPr>
            <a:r>
              <a:rPr lang="en-US" sz="2800" dirty="0" smtClean="0">
                <a:solidFill>
                  <a:schemeClr val="tx1">
                    <a:lumMod val="65000"/>
                    <a:lumOff val="35000"/>
                  </a:schemeClr>
                </a:solidFill>
                <a:latin typeface="Helvetica"/>
                <a:cs typeface="Helvetica"/>
              </a:rPr>
              <a:t>How many of each species do we have?</a:t>
            </a:r>
            <a:endParaRPr lang="en-US" sz="2400" dirty="0" smtClean="0">
              <a:solidFill>
                <a:schemeClr val="tx1">
                  <a:lumMod val="65000"/>
                  <a:lumOff val="35000"/>
                </a:schemeClr>
              </a:solidFill>
              <a:latin typeface="Helvetica"/>
              <a:cs typeface="Helvetica"/>
            </a:endParaRPr>
          </a:p>
        </p:txBody>
      </p:sp>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674582" y="2206183"/>
            <a:ext cx="7404590" cy="830997"/>
          </a:xfrm>
          <a:prstGeom prst="rect">
            <a:avLst/>
          </a:prstGeom>
          <a:solidFill>
            <a:schemeClr val="tx2">
              <a:lumMod val="50000"/>
            </a:schemeClr>
          </a:solidFill>
        </p:spPr>
        <p:txBody>
          <a:bodyPr wrap="square" rtlCol="0">
            <a:spAutoFit/>
          </a:bodyPr>
          <a:lstStyle/>
          <a:p>
            <a:endParaRPr lang="en-US" sz="1600" dirty="0" smtClean="0">
              <a:solidFill>
                <a:schemeClr val="bg1"/>
              </a:solidFill>
              <a:latin typeface="Consolas"/>
              <a:cs typeface="Consolas"/>
            </a:endParaRPr>
          </a:p>
          <a:p>
            <a:r>
              <a:rPr lang="en-US" sz="1600" dirty="0" smtClean="0">
                <a:solidFill>
                  <a:schemeClr val="bg1"/>
                </a:solidFill>
                <a:latin typeface="Consolas"/>
                <a:cs typeface="Consolas"/>
              </a:rPr>
              <a:t>   </a:t>
            </a:r>
            <a:r>
              <a:rPr lang="mr-IN" sz="1600" dirty="0" smtClean="0">
                <a:solidFill>
                  <a:schemeClr val="bg1"/>
                </a:solidFill>
                <a:latin typeface="Consolas"/>
                <a:cs typeface="Consolas"/>
              </a:rPr>
              <a:t> </a:t>
            </a:r>
            <a:r>
              <a:rPr lang="mr-IN" sz="1600" dirty="0">
                <a:solidFill>
                  <a:schemeClr val="bg1"/>
                </a:solidFill>
                <a:latin typeface="Consolas"/>
                <a:cs typeface="Consolas"/>
              </a:rPr>
              <a:t>setosa versicolor  virginica </a:t>
            </a:r>
          </a:p>
          <a:p>
            <a:r>
              <a:rPr lang="mr-IN" sz="1600" dirty="0">
                <a:solidFill>
                  <a:schemeClr val="bg1"/>
                </a:solidFill>
                <a:latin typeface="Consolas"/>
                <a:cs typeface="Consolas"/>
              </a:rPr>
              <a:t>        50         50         50 </a:t>
            </a:r>
            <a:endParaRPr lang="mr-IN" sz="1600" dirty="0" smtClean="0">
              <a:solidFill>
                <a:schemeClr val="bg1"/>
              </a:solidFill>
              <a:latin typeface="Consolas"/>
              <a:cs typeface="Consolas"/>
            </a:endParaRPr>
          </a:p>
        </p:txBody>
      </p:sp>
      <p:sp>
        <p:nvSpPr>
          <p:cNvPr id="9" name="TextBox 8"/>
          <p:cNvSpPr txBox="1"/>
          <p:nvPr/>
        </p:nvSpPr>
        <p:spPr>
          <a:xfrm>
            <a:off x="674581" y="1784254"/>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table(</a:t>
            </a:r>
            <a:r>
              <a:rPr lang="en-US" sz="1600" dirty="0" err="1" smtClean="0">
                <a:solidFill>
                  <a:schemeClr val="accent6"/>
                </a:solidFill>
                <a:latin typeface="Consolas"/>
                <a:cs typeface="Consolas"/>
              </a:rPr>
              <a:t>iris$Species</a:t>
            </a:r>
            <a:r>
              <a:rPr lang="en-US" sz="1600" dirty="0" smtClean="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5" name="TextBox 4"/>
          <p:cNvSpPr txBox="1"/>
          <p:nvPr/>
        </p:nvSpPr>
        <p:spPr>
          <a:xfrm>
            <a:off x="607743" y="5521159"/>
            <a:ext cx="1697790" cy="738664"/>
          </a:xfrm>
          <a:prstGeom prst="rect">
            <a:avLst/>
          </a:prstGeom>
          <a:noFill/>
        </p:spPr>
        <p:txBody>
          <a:bodyPr wrap="square" rtlCol="0">
            <a:spAutoFit/>
          </a:bodyPr>
          <a:lstStyle/>
          <a:p>
            <a:r>
              <a:rPr lang="en-US" sz="1050" dirty="0">
                <a:latin typeface="Cambria"/>
                <a:cs typeface="Cambria"/>
              </a:rPr>
              <a:t>CC BY-SA 3.0, https://</a:t>
            </a:r>
            <a:r>
              <a:rPr lang="en-US" sz="1050" dirty="0" err="1">
                <a:latin typeface="Cambria"/>
                <a:cs typeface="Cambria"/>
              </a:rPr>
              <a:t>commons.wikimedia.org</a:t>
            </a:r>
            <a:r>
              <a:rPr lang="en-US" sz="1050" dirty="0">
                <a:latin typeface="Cambria"/>
                <a:cs typeface="Cambria"/>
              </a:rPr>
              <a:t>/w/</a:t>
            </a:r>
            <a:r>
              <a:rPr lang="en-US" sz="1050" dirty="0" err="1">
                <a:latin typeface="Cambria"/>
                <a:cs typeface="Cambria"/>
              </a:rPr>
              <a:t>index.php?curid</a:t>
            </a:r>
            <a:r>
              <a:rPr lang="en-US" sz="1050" dirty="0">
                <a:latin typeface="Cambria"/>
                <a:cs typeface="Cambria"/>
              </a:rPr>
              <a:t>=170298</a:t>
            </a:r>
          </a:p>
        </p:txBody>
      </p:sp>
      <p:pic>
        <p:nvPicPr>
          <p:cNvPr id="11" name="Picture 10" descr="Kosaciec_szczecinkowaty_Iris_setos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42" y="3177227"/>
            <a:ext cx="1697790" cy="2263720"/>
          </a:xfrm>
          <a:prstGeom prst="rect">
            <a:avLst/>
          </a:prstGeom>
        </p:spPr>
      </p:pic>
      <p:sp>
        <p:nvSpPr>
          <p:cNvPr id="12" name="TextBox 11"/>
          <p:cNvSpPr txBox="1"/>
          <p:nvPr/>
        </p:nvSpPr>
        <p:spPr>
          <a:xfrm>
            <a:off x="2965932" y="5521159"/>
            <a:ext cx="2265946" cy="738664"/>
          </a:xfrm>
          <a:prstGeom prst="rect">
            <a:avLst/>
          </a:prstGeom>
          <a:noFill/>
        </p:spPr>
        <p:txBody>
          <a:bodyPr wrap="square" rtlCol="0">
            <a:spAutoFit/>
          </a:bodyPr>
          <a:lstStyle/>
          <a:p>
            <a:r>
              <a:rPr lang="en-US" sz="1050" dirty="0">
                <a:latin typeface="Cambria"/>
                <a:cs typeface="Cambria"/>
              </a:rPr>
              <a:t>By D. Gordon E. Robertson - Own work, CC BY-SA 3.0, https://</a:t>
            </a:r>
            <a:r>
              <a:rPr lang="en-US" sz="1050" dirty="0" err="1">
                <a:latin typeface="Cambria"/>
                <a:cs typeface="Cambria"/>
              </a:rPr>
              <a:t>commons.wikimedia.org</a:t>
            </a:r>
            <a:r>
              <a:rPr lang="en-US" sz="1050" dirty="0">
                <a:latin typeface="Cambria"/>
                <a:cs typeface="Cambria"/>
              </a:rPr>
              <a:t>/w/</a:t>
            </a:r>
            <a:r>
              <a:rPr lang="en-US" sz="1050" dirty="0" err="1">
                <a:latin typeface="Cambria"/>
                <a:cs typeface="Cambria"/>
              </a:rPr>
              <a:t>index.php?curid</a:t>
            </a:r>
            <a:r>
              <a:rPr lang="en-US" sz="1050" dirty="0">
                <a:latin typeface="Cambria"/>
                <a:cs typeface="Cambria"/>
              </a:rPr>
              <a:t>=10227368</a:t>
            </a:r>
          </a:p>
        </p:txBody>
      </p:sp>
      <p:pic>
        <p:nvPicPr>
          <p:cNvPr id="13" name="Picture 12" descr="Blue_Flag,_Ottaw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5932" y="3175001"/>
            <a:ext cx="2265946" cy="2265946"/>
          </a:xfrm>
          <a:prstGeom prst="rect">
            <a:avLst/>
          </a:prstGeom>
        </p:spPr>
      </p:pic>
      <p:pic>
        <p:nvPicPr>
          <p:cNvPr id="14" name="Picture 13" descr="Iris_virginic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7841" y="3175001"/>
            <a:ext cx="2775284" cy="2259255"/>
          </a:xfrm>
          <a:prstGeom prst="rect">
            <a:avLst/>
          </a:prstGeom>
        </p:spPr>
      </p:pic>
      <p:sp>
        <p:nvSpPr>
          <p:cNvPr id="15" name="TextBox 14"/>
          <p:cNvSpPr txBox="1"/>
          <p:nvPr/>
        </p:nvSpPr>
        <p:spPr>
          <a:xfrm>
            <a:off x="5737841" y="5518728"/>
            <a:ext cx="2775284" cy="738664"/>
          </a:xfrm>
          <a:prstGeom prst="rect">
            <a:avLst/>
          </a:prstGeom>
          <a:noFill/>
        </p:spPr>
        <p:txBody>
          <a:bodyPr wrap="square" rtlCol="0">
            <a:spAutoFit/>
          </a:bodyPr>
          <a:lstStyle/>
          <a:p>
            <a:r>
              <a:rPr lang="en-US" sz="1050" dirty="0">
                <a:latin typeface="Cambria"/>
                <a:cs typeface="Cambria"/>
              </a:rPr>
              <a:t>By Frank Mayfield - originally posted to Flickr as Iris </a:t>
            </a:r>
            <a:r>
              <a:rPr lang="en-US" sz="1050" dirty="0" err="1">
                <a:latin typeface="Cambria"/>
                <a:cs typeface="Cambria"/>
              </a:rPr>
              <a:t>virginica</a:t>
            </a:r>
            <a:r>
              <a:rPr lang="en-US" sz="1050" dirty="0">
                <a:latin typeface="Cambria"/>
                <a:cs typeface="Cambria"/>
              </a:rPr>
              <a:t> </a:t>
            </a:r>
            <a:r>
              <a:rPr lang="en-US" sz="1050" dirty="0" err="1">
                <a:latin typeface="Cambria"/>
                <a:cs typeface="Cambria"/>
              </a:rPr>
              <a:t>shrevei</a:t>
            </a:r>
            <a:r>
              <a:rPr lang="en-US" sz="1050" dirty="0">
                <a:latin typeface="Cambria"/>
                <a:cs typeface="Cambria"/>
              </a:rPr>
              <a:t> BLUE FLAG, CC BY-SA 2.0, https://</a:t>
            </a:r>
            <a:r>
              <a:rPr lang="en-US" sz="1050" dirty="0" err="1">
                <a:latin typeface="Cambria"/>
                <a:cs typeface="Cambria"/>
              </a:rPr>
              <a:t>commons.wikimedia.org</a:t>
            </a:r>
            <a:r>
              <a:rPr lang="en-US" sz="1050" dirty="0">
                <a:latin typeface="Cambria"/>
                <a:cs typeface="Cambria"/>
              </a:rPr>
              <a:t>/w/</a:t>
            </a:r>
            <a:r>
              <a:rPr lang="en-US" sz="1050" dirty="0" err="1">
                <a:latin typeface="Cambria"/>
                <a:cs typeface="Cambria"/>
              </a:rPr>
              <a:t>index.php?curid</a:t>
            </a:r>
            <a:r>
              <a:rPr lang="en-US" sz="1050" dirty="0">
                <a:latin typeface="Cambria"/>
                <a:cs typeface="Cambria"/>
              </a:rPr>
              <a:t>=9805580</a:t>
            </a:r>
          </a:p>
        </p:txBody>
      </p:sp>
      <p:sp>
        <p:nvSpPr>
          <p:cNvPr id="17" name="TextBox 16"/>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8" name="Rectangle 17"/>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9" name="Rectangle 18"/>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20" name="TextBox 19"/>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8156540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351374" y="1056106"/>
            <a:ext cx="8439423" cy="728148"/>
          </a:xfrm>
        </p:spPr>
        <p:txBody>
          <a:bodyPr>
            <a:normAutofit/>
          </a:bodyPr>
          <a:lstStyle/>
          <a:p>
            <a:pPr marL="0" indent="0">
              <a:buNone/>
            </a:pPr>
            <a:r>
              <a:rPr lang="en-US" sz="2800" dirty="0" smtClean="0">
                <a:solidFill>
                  <a:schemeClr val="tx1">
                    <a:lumMod val="65000"/>
                    <a:lumOff val="35000"/>
                  </a:schemeClr>
                </a:solidFill>
                <a:latin typeface="Helvetica"/>
                <a:cs typeface="Helvetica"/>
              </a:rPr>
              <a:t>What do the numerical variables look like?</a:t>
            </a:r>
            <a:endParaRPr lang="en-US" sz="2400" dirty="0" smtClean="0">
              <a:solidFill>
                <a:schemeClr val="tx1">
                  <a:lumMod val="65000"/>
                  <a:lumOff val="35000"/>
                </a:schemeClr>
              </a:solidFill>
              <a:latin typeface="Helvetica"/>
              <a:cs typeface="Helvetica"/>
            </a:endParaRPr>
          </a:p>
        </p:txBody>
      </p:sp>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674582" y="2206183"/>
            <a:ext cx="7404590" cy="338554"/>
          </a:xfrm>
          <a:prstGeom prst="rect">
            <a:avLst/>
          </a:prstGeom>
          <a:solidFill>
            <a:schemeClr val="tx2">
              <a:lumMod val="50000"/>
            </a:schemeClr>
          </a:solidFill>
        </p:spPr>
        <p:txBody>
          <a:bodyPr wrap="square" rtlCol="0">
            <a:spAutoFit/>
          </a:bodyPr>
          <a:lstStyle/>
          <a:p>
            <a:r>
              <a:rPr lang="mr-IN" sz="1600" dirty="0">
                <a:solidFill>
                  <a:schemeClr val="bg1"/>
                </a:solidFill>
                <a:latin typeface="Consolas"/>
                <a:cs typeface="Consolas"/>
              </a:rPr>
              <a:t>[1] 5.843333</a:t>
            </a:r>
            <a:endParaRPr lang="mr-IN" sz="1600" dirty="0" smtClean="0">
              <a:solidFill>
                <a:schemeClr val="bg1"/>
              </a:solidFill>
              <a:latin typeface="Consolas"/>
              <a:cs typeface="Consolas"/>
            </a:endParaRPr>
          </a:p>
        </p:txBody>
      </p:sp>
      <p:sp>
        <p:nvSpPr>
          <p:cNvPr id="9" name="TextBox 8"/>
          <p:cNvSpPr txBox="1"/>
          <p:nvPr/>
        </p:nvSpPr>
        <p:spPr>
          <a:xfrm>
            <a:off x="674581" y="1784254"/>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mean(</a:t>
            </a:r>
            <a:r>
              <a:rPr lang="en-US" sz="1600" dirty="0" err="1" smtClean="0">
                <a:solidFill>
                  <a:schemeClr val="accent6"/>
                </a:solidFill>
                <a:latin typeface="Consolas"/>
                <a:cs typeface="Consolas"/>
              </a:rPr>
              <a:t>iris$Sepal.Length</a:t>
            </a:r>
            <a:r>
              <a:rPr lang="en-US" sz="1600" dirty="0" smtClean="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12" name="TextBox 11"/>
          <p:cNvSpPr txBox="1"/>
          <p:nvPr/>
        </p:nvSpPr>
        <p:spPr>
          <a:xfrm>
            <a:off x="674582" y="3223187"/>
            <a:ext cx="7404590" cy="338554"/>
          </a:xfrm>
          <a:prstGeom prst="rect">
            <a:avLst/>
          </a:prstGeom>
          <a:solidFill>
            <a:schemeClr val="tx2">
              <a:lumMod val="50000"/>
            </a:schemeClr>
          </a:solidFill>
        </p:spPr>
        <p:txBody>
          <a:bodyPr wrap="square" rtlCol="0">
            <a:spAutoFit/>
          </a:bodyPr>
          <a:lstStyle/>
          <a:p>
            <a:r>
              <a:rPr lang="mr-IN" sz="1600" dirty="0">
                <a:solidFill>
                  <a:schemeClr val="bg1"/>
                </a:solidFill>
                <a:latin typeface="Consolas"/>
                <a:cs typeface="Consolas"/>
              </a:rPr>
              <a:t>[1] 3.057333</a:t>
            </a:r>
            <a:endParaRPr lang="mr-IN" sz="1600" dirty="0" smtClean="0">
              <a:solidFill>
                <a:schemeClr val="bg1"/>
              </a:solidFill>
              <a:latin typeface="Consolas"/>
              <a:cs typeface="Consolas"/>
            </a:endParaRPr>
          </a:p>
        </p:txBody>
      </p:sp>
      <p:sp>
        <p:nvSpPr>
          <p:cNvPr id="13" name="TextBox 12"/>
          <p:cNvSpPr txBox="1"/>
          <p:nvPr/>
        </p:nvSpPr>
        <p:spPr>
          <a:xfrm>
            <a:off x="674581" y="2801258"/>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mean(</a:t>
            </a:r>
            <a:r>
              <a:rPr lang="en-US" sz="1600" dirty="0" err="1" smtClean="0">
                <a:solidFill>
                  <a:schemeClr val="accent6"/>
                </a:solidFill>
                <a:latin typeface="Consolas"/>
                <a:cs typeface="Consolas"/>
              </a:rPr>
              <a:t>iris$Sepal.Width</a:t>
            </a:r>
            <a:r>
              <a:rPr lang="en-US" sz="1600" dirty="0" smtClean="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14" name="TextBox 13"/>
          <p:cNvSpPr txBox="1"/>
          <p:nvPr/>
        </p:nvSpPr>
        <p:spPr>
          <a:xfrm>
            <a:off x="674582" y="4232579"/>
            <a:ext cx="7404590" cy="338554"/>
          </a:xfrm>
          <a:prstGeom prst="rect">
            <a:avLst/>
          </a:prstGeom>
          <a:solidFill>
            <a:schemeClr val="tx2">
              <a:lumMod val="50000"/>
            </a:schemeClr>
          </a:solidFill>
        </p:spPr>
        <p:txBody>
          <a:bodyPr wrap="square" rtlCol="0">
            <a:spAutoFit/>
          </a:bodyPr>
          <a:lstStyle/>
          <a:p>
            <a:r>
              <a:rPr lang="mr-IN" sz="1600" dirty="0">
                <a:solidFill>
                  <a:schemeClr val="bg1"/>
                </a:solidFill>
                <a:latin typeface="Consolas"/>
                <a:cs typeface="Consolas"/>
              </a:rPr>
              <a:t>[1] 3.758</a:t>
            </a:r>
            <a:endParaRPr lang="mr-IN" sz="1600" dirty="0" smtClean="0">
              <a:solidFill>
                <a:schemeClr val="bg1"/>
              </a:solidFill>
              <a:latin typeface="Consolas"/>
              <a:cs typeface="Consolas"/>
            </a:endParaRPr>
          </a:p>
        </p:txBody>
      </p:sp>
      <p:sp>
        <p:nvSpPr>
          <p:cNvPr id="15" name="TextBox 14"/>
          <p:cNvSpPr txBox="1"/>
          <p:nvPr/>
        </p:nvSpPr>
        <p:spPr>
          <a:xfrm>
            <a:off x="674581" y="3810650"/>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mean(</a:t>
            </a:r>
            <a:r>
              <a:rPr lang="en-US" sz="1600" dirty="0" err="1" smtClean="0">
                <a:solidFill>
                  <a:schemeClr val="accent6"/>
                </a:solidFill>
                <a:latin typeface="Consolas"/>
                <a:cs typeface="Consolas"/>
              </a:rPr>
              <a:t>iris$Petal.Length</a:t>
            </a:r>
            <a:r>
              <a:rPr lang="en-US" sz="1600" dirty="0" smtClean="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16" name="TextBox 15"/>
          <p:cNvSpPr txBox="1"/>
          <p:nvPr/>
        </p:nvSpPr>
        <p:spPr>
          <a:xfrm>
            <a:off x="674582" y="5219849"/>
            <a:ext cx="7404590" cy="338554"/>
          </a:xfrm>
          <a:prstGeom prst="rect">
            <a:avLst/>
          </a:prstGeom>
          <a:solidFill>
            <a:schemeClr val="tx2">
              <a:lumMod val="50000"/>
            </a:schemeClr>
          </a:solidFill>
        </p:spPr>
        <p:txBody>
          <a:bodyPr wrap="square" rtlCol="0">
            <a:spAutoFit/>
          </a:bodyPr>
          <a:lstStyle/>
          <a:p>
            <a:r>
              <a:rPr lang="mr-IN" sz="1600" dirty="0">
                <a:solidFill>
                  <a:schemeClr val="bg1"/>
                </a:solidFill>
                <a:latin typeface="Consolas"/>
                <a:cs typeface="Consolas"/>
              </a:rPr>
              <a:t>[1] 1.199333</a:t>
            </a:r>
            <a:endParaRPr lang="mr-IN" sz="1600" dirty="0" smtClean="0">
              <a:solidFill>
                <a:schemeClr val="bg1"/>
              </a:solidFill>
              <a:latin typeface="Consolas"/>
              <a:cs typeface="Consolas"/>
            </a:endParaRPr>
          </a:p>
        </p:txBody>
      </p:sp>
      <p:sp>
        <p:nvSpPr>
          <p:cNvPr id="17" name="TextBox 16"/>
          <p:cNvSpPr txBox="1"/>
          <p:nvPr/>
        </p:nvSpPr>
        <p:spPr>
          <a:xfrm>
            <a:off x="674581" y="4797920"/>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mean(</a:t>
            </a:r>
            <a:r>
              <a:rPr lang="en-US" sz="1600" dirty="0" err="1" smtClean="0">
                <a:solidFill>
                  <a:schemeClr val="accent6"/>
                </a:solidFill>
                <a:latin typeface="Consolas"/>
                <a:cs typeface="Consolas"/>
              </a:rPr>
              <a:t>iris$Petal.Width</a:t>
            </a:r>
            <a:r>
              <a:rPr lang="en-US" sz="1600" dirty="0" smtClean="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19" name="TextBox 18"/>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20" name="Rectangle 19"/>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21" name="Rectangle 20"/>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22" name="TextBox 21"/>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58272461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351374" y="1056106"/>
            <a:ext cx="8439423" cy="728148"/>
          </a:xfrm>
        </p:spPr>
        <p:txBody>
          <a:bodyPr>
            <a:normAutofit/>
          </a:bodyPr>
          <a:lstStyle/>
          <a:p>
            <a:pPr marL="0" indent="0">
              <a:buNone/>
            </a:pPr>
            <a:r>
              <a:rPr lang="en-US" sz="2800" dirty="0">
                <a:solidFill>
                  <a:schemeClr val="tx1">
                    <a:lumMod val="65000"/>
                    <a:lumOff val="35000"/>
                  </a:schemeClr>
                </a:solidFill>
                <a:latin typeface="Helvetica"/>
                <a:cs typeface="Helvetica"/>
              </a:rPr>
              <a:t>What do the numerical variables look like?</a:t>
            </a:r>
            <a:endParaRPr lang="en-US" sz="2400" dirty="0">
              <a:solidFill>
                <a:schemeClr val="tx1">
                  <a:lumMod val="65000"/>
                  <a:lumOff val="35000"/>
                </a:schemeClr>
              </a:solidFill>
              <a:latin typeface="Helvetica"/>
              <a:cs typeface="Helvetica"/>
            </a:endParaRPr>
          </a:p>
        </p:txBody>
      </p:sp>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9" name="TextBox 8"/>
          <p:cNvSpPr txBox="1"/>
          <p:nvPr/>
        </p:nvSpPr>
        <p:spPr>
          <a:xfrm>
            <a:off x="674581" y="1784254"/>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a:t>
            </a:r>
            <a:r>
              <a:rPr lang="en-US" sz="1600" dirty="0" err="1" smtClean="0">
                <a:solidFill>
                  <a:schemeClr val="accent6"/>
                </a:solidFill>
                <a:latin typeface="Consolas"/>
                <a:cs typeface="Consolas"/>
              </a:rPr>
              <a:t>hist</a:t>
            </a:r>
            <a:r>
              <a:rPr lang="en-US" sz="1600" dirty="0" smtClean="0">
                <a:solidFill>
                  <a:schemeClr val="accent6"/>
                </a:solidFill>
                <a:latin typeface="Consolas"/>
                <a:cs typeface="Consolas"/>
              </a:rPr>
              <a:t>(</a:t>
            </a:r>
            <a:r>
              <a:rPr lang="en-US" sz="1600" dirty="0" err="1" smtClean="0">
                <a:solidFill>
                  <a:schemeClr val="accent6"/>
                </a:solidFill>
                <a:latin typeface="Consolas"/>
                <a:cs typeface="Consolas"/>
              </a:rPr>
              <a:t>iris$Sepal.Length</a:t>
            </a:r>
            <a:r>
              <a:rPr lang="en-US" sz="1600" dirty="0" smtClean="0">
                <a:solidFill>
                  <a:schemeClr val="accent6"/>
                </a:solidFill>
                <a:latin typeface="Consolas"/>
                <a:cs typeface="Consolas"/>
              </a:rPr>
              <a:t>)</a:t>
            </a:r>
            <a:endParaRPr lang="mr-IN" sz="1600" dirty="0" smtClean="0">
              <a:solidFill>
                <a:schemeClr val="accent6"/>
              </a:solidFill>
              <a:latin typeface="Consolas"/>
              <a:cs typeface="Consolas"/>
            </a:endParaRPr>
          </a:p>
        </p:txBody>
      </p:sp>
      <p:pic>
        <p:nvPicPr>
          <p:cNvPr id="3" name="Picture 2"/>
          <p:cNvPicPr>
            <a:picLocks noChangeAspect="1"/>
          </p:cNvPicPr>
          <p:nvPr/>
        </p:nvPicPr>
        <p:blipFill>
          <a:blip r:embed="rId2"/>
          <a:stretch>
            <a:fillRect/>
          </a:stretch>
        </p:blipFill>
        <p:spPr>
          <a:xfrm>
            <a:off x="2342683" y="2122808"/>
            <a:ext cx="4049215" cy="4196078"/>
          </a:xfrm>
          <a:prstGeom prst="rect">
            <a:avLst/>
          </a:prstGeom>
        </p:spPr>
      </p:pic>
      <p:sp>
        <p:nvSpPr>
          <p:cNvPr id="11" name="TextBox 10"/>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2" name="Rectangle 11"/>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3" name="Rectangle 12"/>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4" name="TextBox 13"/>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58272461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12" name="Picture 11"/>
          <p:cNvPicPr>
            <a:picLocks noChangeAspect="1"/>
          </p:cNvPicPr>
          <p:nvPr/>
        </p:nvPicPr>
        <p:blipFill>
          <a:blip r:embed="rId2"/>
          <a:stretch>
            <a:fillRect/>
          </a:stretch>
        </p:blipFill>
        <p:spPr>
          <a:xfrm>
            <a:off x="4714872" y="1053338"/>
            <a:ext cx="3357623" cy="2435581"/>
          </a:xfrm>
          <a:prstGeom prst="rect">
            <a:avLst/>
          </a:prstGeom>
        </p:spPr>
      </p:pic>
      <p:pic>
        <p:nvPicPr>
          <p:cNvPr id="13" name="Picture 12"/>
          <p:cNvPicPr>
            <a:picLocks noChangeAspect="1"/>
          </p:cNvPicPr>
          <p:nvPr/>
        </p:nvPicPr>
        <p:blipFill>
          <a:blip r:embed="rId3"/>
          <a:stretch>
            <a:fillRect/>
          </a:stretch>
        </p:blipFill>
        <p:spPr>
          <a:xfrm>
            <a:off x="1075637" y="1053338"/>
            <a:ext cx="3357623" cy="2435581"/>
          </a:xfrm>
          <a:prstGeom prst="rect">
            <a:avLst/>
          </a:prstGeom>
        </p:spPr>
      </p:pic>
      <p:pic>
        <p:nvPicPr>
          <p:cNvPr id="14" name="Picture 13"/>
          <p:cNvPicPr>
            <a:picLocks noChangeAspect="1"/>
          </p:cNvPicPr>
          <p:nvPr/>
        </p:nvPicPr>
        <p:blipFill>
          <a:blip r:embed="rId4"/>
          <a:stretch>
            <a:fillRect/>
          </a:stretch>
        </p:blipFill>
        <p:spPr>
          <a:xfrm>
            <a:off x="1075637" y="3649338"/>
            <a:ext cx="3357623" cy="2435581"/>
          </a:xfrm>
          <a:prstGeom prst="rect">
            <a:avLst/>
          </a:prstGeom>
        </p:spPr>
      </p:pic>
      <p:pic>
        <p:nvPicPr>
          <p:cNvPr id="15" name="Picture 14"/>
          <p:cNvPicPr>
            <a:picLocks noChangeAspect="1"/>
          </p:cNvPicPr>
          <p:nvPr/>
        </p:nvPicPr>
        <p:blipFill>
          <a:blip r:embed="rId5"/>
          <a:stretch>
            <a:fillRect/>
          </a:stretch>
        </p:blipFill>
        <p:spPr>
          <a:xfrm>
            <a:off x="4714872" y="3649338"/>
            <a:ext cx="3357623" cy="2435581"/>
          </a:xfrm>
          <a:prstGeom prst="rect">
            <a:avLst/>
          </a:prstGeom>
        </p:spPr>
      </p:pic>
      <p:sp>
        <p:nvSpPr>
          <p:cNvPr id="10" name="TextBox 9"/>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1" name="Rectangle 10"/>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6" name="Rectangle 15"/>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7" name="TextBox 16"/>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44770899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Logistics &amp; Resources</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11" name="TextBox 10"/>
          <p:cNvSpPr txBox="1"/>
          <p:nvPr/>
        </p:nvSpPr>
        <p:spPr>
          <a:xfrm>
            <a:off x="517164" y="1213757"/>
            <a:ext cx="3373048" cy="1077218"/>
          </a:xfrm>
          <a:prstGeom prst="rect">
            <a:avLst/>
          </a:prstGeom>
          <a:noFill/>
        </p:spPr>
        <p:txBody>
          <a:bodyPr wrap="square" rtlCol="0">
            <a:spAutoFit/>
          </a:bodyPr>
          <a:lstStyle/>
          <a:p>
            <a:r>
              <a:rPr lang="en-US" sz="2800" b="1" dirty="0">
                <a:solidFill>
                  <a:schemeClr val="tx1">
                    <a:lumMod val="65000"/>
                    <a:lumOff val="35000"/>
                  </a:schemeClr>
                </a:solidFill>
                <a:latin typeface="Helvetica"/>
                <a:cs typeface="Helvetica"/>
              </a:rPr>
              <a:t>Download</a:t>
            </a:r>
          </a:p>
          <a:p>
            <a:r>
              <a:rPr lang="en-US" dirty="0" smtClean="0">
                <a:latin typeface="Helvetica"/>
                <a:cs typeface="Helvetica"/>
              </a:rPr>
              <a:t>R: </a:t>
            </a:r>
            <a:r>
              <a:rPr lang="en-US" u="sng" dirty="0" err="1" smtClean="0">
                <a:solidFill>
                  <a:srgbClr val="0000FF"/>
                </a:solidFill>
                <a:latin typeface="Helvetica"/>
                <a:cs typeface="Helvetica"/>
              </a:rPr>
              <a:t>cran.r-project.org</a:t>
            </a:r>
            <a:endParaRPr lang="en-US" u="sng" dirty="0" smtClean="0">
              <a:solidFill>
                <a:srgbClr val="0000FF"/>
              </a:solidFill>
              <a:latin typeface="Helvetica"/>
              <a:cs typeface="Helvetica"/>
            </a:endParaRPr>
          </a:p>
          <a:p>
            <a:r>
              <a:rPr lang="en-US" dirty="0" err="1" smtClean="0">
                <a:latin typeface="Helvetica"/>
                <a:cs typeface="Helvetica"/>
              </a:rPr>
              <a:t>RStudio</a:t>
            </a:r>
            <a:r>
              <a:rPr lang="en-US" dirty="0" smtClean="0">
                <a:latin typeface="Helvetica"/>
                <a:cs typeface="Helvetica"/>
              </a:rPr>
              <a:t>: </a:t>
            </a:r>
            <a:r>
              <a:rPr lang="en-US" dirty="0" smtClean="0">
                <a:solidFill>
                  <a:srgbClr val="0000FF"/>
                </a:solidFill>
                <a:latin typeface="Helvetica"/>
                <a:cs typeface="Helvetica"/>
                <a:hlinkClick r:id="rId2"/>
              </a:rPr>
              <a:t>www.rstudio.com</a:t>
            </a:r>
            <a:endParaRPr lang="en-US" dirty="0" smtClean="0">
              <a:solidFill>
                <a:srgbClr val="0000FF"/>
              </a:solidFill>
              <a:latin typeface="Helvetica"/>
              <a:cs typeface="Helvetica"/>
            </a:endParaRPr>
          </a:p>
        </p:txBody>
      </p:sp>
      <p:sp>
        <p:nvSpPr>
          <p:cNvPr id="14" name="Rectangle 13"/>
          <p:cNvSpPr/>
          <p:nvPr/>
        </p:nvSpPr>
        <p:spPr>
          <a:xfrm>
            <a:off x="3139571" y="6332355"/>
            <a:ext cx="1428245" cy="539114"/>
          </a:xfrm>
          <a:prstGeom prst="rect">
            <a:avLst/>
          </a:prstGeom>
          <a:solidFill>
            <a:srgbClr val="4F622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5" name="Rectangle 14"/>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6" name="TextBox 15"/>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7" name="TextBox 16"/>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
        <p:nvSpPr>
          <p:cNvPr id="18" name="TextBox 17"/>
          <p:cNvSpPr txBox="1"/>
          <p:nvPr/>
        </p:nvSpPr>
        <p:spPr>
          <a:xfrm>
            <a:off x="517164" y="2809641"/>
            <a:ext cx="4256856" cy="1077218"/>
          </a:xfrm>
          <a:prstGeom prst="rect">
            <a:avLst/>
          </a:prstGeom>
          <a:noFill/>
        </p:spPr>
        <p:txBody>
          <a:bodyPr wrap="square" rtlCol="0">
            <a:spAutoFit/>
          </a:bodyPr>
          <a:lstStyle/>
          <a:p>
            <a:r>
              <a:rPr lang="en-US" sz="2800" b="1" dirty="0" smtClean="0">
                <a:solidFill>
                  <a:schemeClr val="tx1">
                    <a:lumMod val="65000"/>
                    <a:lumOff val="35000"/>
                  </a:schemeClr>
                </a:solidFill>
                <a:latin typeface="Helvetica"/>
                <a:cs typeface="Helvetica"/>
              </a:rPr>
              <a:t>Schedule</a:t>
            </a:r>
            <a:endParaRPr lang="en-US" sz="2800" b="1" dirty="0">
              <a:solidFill>
                <a:schemeClr val="tx1">
                  <a:lumMod val="65000"/>
                  <a:lumOff val="35000"/>
                </a:schemeClr>
              </a:solidFill>
              <a:latin typeface="Helvetica"/>
              <a:cs typeface="Helvetica"/>
            </a:endParaRPr>
          </a:p>
          <a:p>
            <a:r>
              <a:rPr lang="en-US" dirty="0" smtClean="0">
                <a:latin typeface="Helvetica"/>
                <a:cs typeface="Helvetica"/>
              </a:rPr>
              <a:t>Lecture: Tuesday, 5-6pm, 106 Stanley </a:t>
            </a:r>
          </a:p>
          <a:p>
            <a:r>
              <a:rPr lang="en-US" dirty="0" smtClean="0">
                <a:latin typeface="Helvetica"/>
                <a:cs typeface="Helvetica"/>
              </a:rPr>
              <a:t>Lab: Wednesday, 5-6pm, 122 Barrows</a:t>
            </a:r>
            <a:endParaRPr lang="en-US" dirty="0" smtClean="0">
              <a:solidFill>
                <a:srgbClr val="0000FF"/>
              </a:solidFill>
              <a:latin typeface="Helvetica"/>
              <a:cs typeface="Helvetica"/>
            </a:endParaRPr>
          </a:p>
        </p:txBody>
      </p:sp>
      <p:sp>
        <p:nvSpPr>
          <p:cNvPr id="5" name="TextBox 4"/>
          <p:cNvSpPr txBox="1"/>
          <p:nvPr/>
        </p:nvSpPr>
        <p:spPr>
          <a:xfrm>
            <a:off x="5187503" y="2809641"/>
            <a:ext cx="3328180" cy="800219"/>
          </a:xfrm>
          <a:prstGeom prst="rect">
            <a:avLst/>
          </a:prstGeom>
          <a:noFill/>
        </p:spPr>
        <p:txBody>
          <a:bodyPr wrap="none" rtlCol="0">
            <a:spAutoFit/>
          </a:bodyPr>
          <a:lstStyle/>
          <a:p>
            <a:r>
              <a:rPr lang="en-US" sz="2800" b="1" dirty="0" smtClean="0">
                <a:solidFill>
                  <a:schemeClr val="tx1">
                    <a:lumMod val="65000"/>
                    <a:lumOff val="35000"/>
                  </a:schemeClr>
                </a:solidFill>
                <a:latin typeface="Helvetica"/>
                <a:cs typeface="Helvetica"/>
              </a:rPr>
              <a:t>Course </a:t>
            </a:r>
            <a:r>
              <a:rPr lang="en-US" sz="2800" b="1" dirty="0">
                <a:solidFill>
                  <a:schemeClr val="tx1">
                    <a:lumMod val="65000"/>
                    <a:lumOff val="35000"/>
                  </a:schemeClr>
                </a:solidFill>
                <a:latin typeface="Helvetica"/>
                <a:cs typeface="Helvetica"/>
              </a:rPr>
              <a:t>website</a:t>
            </a:r>
          </a:p>
          <a:p>
            <a:r>
              <a:rPr lang="en-US" u="sng" dirty="0" err="1">
                <a:solidFill>
                  <a:srgbClr val="0000FF"/>
                </a:solidFill>
                <a:latin typeface="Helvetica"/>
                <a:cs typeface="Helvetica"/>
              </a:rPr>
              <a:t>github.com</a:t>
            </a:r>
            <a:r>
              <a:rPr lang="en-US" u="sng" dirty="0">
                <a:solidFill>
                  <a:srgbClr val="0000FF"/>
                </a:solidFill>
                <a:latin typeface="Helvetica"/>
                <a:cs typeface="Helvetica"/>
              </a:rPr>
              <a:t>/kstreet13/</a:t>
            </a:r>
            <a:r>
              <a:rPr lang="en-US" u="sng" dirty="0" smtClean="0">
                <a:solidFill>
                  <a:srgbClr val="0000FF"/>
                </a:solidFill>
                <a:latin typeface="Helvetica"/>
                <a:cs typeface="Helvetica"/>
              </a:rPr>
              <a:t>mcb293s</a:t>
            </a:r>
            <a:endParaRPr lang="en-US" u="sng" dirty="0">
              <a:solidFill>
                <a:srgbClr val="0000FF"/>
              </a:solidFill>
              <a:latin typeface="Helvetica"/>
              <a:cs typeface="Helvetica"/>
            </a:endParaRPr>
          </a:p>
        </p:txBody>
      </p:sp>
      <p:sp>
        <p:nvSpPr>
          <p:cNvPr id="12" name="TextBox 11"/>
          <p:cNvSpPr txBox="1"/>
          <p:nvPr/>
        </p:nvSpPr>
        <p:spPr>
          <a:xfrm>
            <a:off x="517164" y="4291265"/>
            <a:ext cx="6881624" cy="1354217"/>
          </a:xfrm>
          <a:prstGeom prst="rect">
            <a:avLst/>
          </a:prstGeom>
          <a:noFill/>
        </p:spPr>
        <p:txBody>
          <a:bodyPr wrap="none" rtlCol="0">
            <a:spAutoFit/>
          </a:bodyPr>
          <a:lstStyle/>
          <a:p>
            <a:r>
              <a:rPr lang="en-US" sz="2800" b="1" dirty="0" smtClean="0">
                <a:solidFill>
                  <a:schemeClr val="tx1">
                    <a:lumMod val="65000"/>
                    <a:lumOff val="35000"/>
                  </a:schemeClr>
                </a:solidFill>
                <a:latin typeface="Helvetica"/>
                <a:cs typeface="Helvetica"/>
              </a:rPr>
              <a:t>Resources</a:t>
            </a:r>
            <a:endParaRPr lang="en-US" sz="2800" b="1" dirty="0">
              <a:solidFill>
                <a:schemeClr val="tx1">
                  <a:lumMod val="65000"/>
                  <a:lumOff val="35000"/>
                </a:schemeClr>
              </a:solidFill>
              <a:latin typeface="Helvetica"/>
              <a:cs typeface="Helvetica"/>
            </a:endParaRPr>
          </a:p>
          <a:p>
            <a:r>
              <a:rPr lang="en-US" dirty="0" err="1">
                <a:latin typeface="Helvetica"/>
                <a:cs typeface="Helvetica"/>
              </a:rPr>
              <a:t>Diya’s</a:t>
            </a:r>
            <a:r>
              <a:rPr lang="en-US" dirty="0">
                <a:latin typeface="Helvetica"/>
                <a:cs typeface="Helvetica"/>
              </a:rPr>
              <a:t> tutorials: </a:t>
            </a:r>
            <a:r>
              <a:rPr lang="en-US" u="sng" dirty="0" err="1">
                <a:solidFill>
                  <a:srgbClr val="0000FF"/>
                </a:solidFill>
                <a:latin typeface="Helvetica"/>
                <a:cs typeface="Helvetica"/>
              </a:rPr>
              <a:t>github.com</a:t>
            </a:r>
            <a:r>
              <a:rPr lang="en-US" u="sng" dirty="0">
                <a:solidFill>
                  <a:srgbClr val="0000FF"/>
                </a:solidFill>
                <a:latin typeface="Helvetica"/>
                <a:cs typeface="Helvetica"/>
              </a:rPr>
              <a:t>/</a:t>
            </a:r>
            <a:r>
              <a:rPr lang="en-US" u="sng" dirty="0" err="1">
                <a:solidFill>
                  <a:srgbClr val="0000FF"/>
                </a:solidFill>
                <a:latin typeface="Helvetica"/>
                <a:cs typeface="Helvetica"/>
              </a:rPr>
              <a:t>diyadas</a:t>
            </a:r>
            <a:r>
              <a:rPr lang="en-US" u="sng" dirty="0">
                <a:solidFill>
                  <a:srgbClr val="0000FF"/>
                </a:solidFill>
                <a:latin typeface="Helvetica"/>
                <a:cs typeface="Helvetica"/>
              </a:rPr>
              <a:t>/tutorials</a:t>
            </a:r>
          </a:p>
          <a:p>
            <a:r>
              <a:rPr lang="en-US" dirty="0" err="1">
                <a:latin typeface="Helvetica"/>
                <a:cs typeface="Helvetica"/>
              </a:rPr>
              <a:t>RStudio</a:t>
            </a:r>
            <a:r>
              <a:rPr lang="en-US" dirty="0">
                <a:latin typeface="Helvetica"/>
                <a:cs typeface="Helvetica"/>
              </a:rPr>
              <a:t> Cheat Sheets: </a:t>
            </a:r>
            <a:r>
              <a:rPr lang="en-US" u="sng" dirty="0" err="1">
                <a:solidFill>
                  <a:srgbClr val="0000FF"/>
                </a:solidFill>
                <a:latin typeface="Helvetica"/>
                <a:cs typeface="Helvetica"/>
              </a:rPr>
              <a:t>rstudio.com</a:t>
            </a:r>
            <a:r>
              <a:rPr lang="en-US" u="sng" dirty="0">
                <a:solidFill>
                  <a:srgbClr val="0000FF"/>
                </a:solidFill>
                <a:latin typeface="Helvetica"/>
                <a:cs typeface="Helvetica"/>
              </a:rPr>
              <a:t>/resources/</a:t>
            </a:r>
            <a:r>
              <a:rPr lang="en-US" u="sng" dirty="0" err="1">
                <a:solidFill>
                  <a:srgbClr val="0000FF"/>
                </a:solidFill>
                <a:latin typeface="Helvetica"/>
                <a:cs typeface="Helvetica"/>
              </a:rPr>
              <a:t>cheatsheets</a:t>
            </a:r>
            <a:r>
              <a:rPr lang="en-US" u="sng" dirty="0">
                <a:solidFill>
                  <a:srgbClr val="0000FF"/>
                </a:solidFill>
                <a:latin typeface="Helvetica"/>
                <a:cs typeface="Helvetica"/>
              </a:rPr>
              <a:t>/</a:t>
            </a:r>
          </a:p>
          <a:p>
            <a:r>
              <a:rPr lang="en-US" dirty="0">
                <a:latin typeface="Helvetica"/>
                <a:cs typeface="Helvetica"/>
              </a:rPr>
              <a:t>Quick-R Tutorial: </a:t>
            </a:r>
            <a:r>
              <a:rPr lang="en-US" u="sng" dirty="0">
                <a:solidFill>
                  <a:srgbClr val="0000FF"/>
                </a:solidFill>
                <a:latin typeface="Helvetica"/>
                <a:cs typeface="Helvetica"/>
              </a:rPr>
              <a:t>https://</a:t>
            </a:r>
            <a:r>
              <a:rPr lang="en-US" u="sng" dirty="0" err="1">
                <a:solidFill>
                  <a:srgbClr val="0000FF"/>
                </a:solidFill>
                <a:latin typeface="Helvetica"/>
                <a:cs typeface="Helvetica"/>
              </a:rPr>
              <a:t>www.statmethods.net</a:t>
            </a:r>
            <a:r>
              <a:rPr lang="en-US" u="sng" dirty="0">
                <a:solidFill>
                  <a:srgbClr val="0000FF"/>
                </a:solidFill>
                <a:latin typeface="Helvetica"/>
                <a:cs typeface="Helvetica"/>
              </a:rPr>
              <a:t>/r-tutorial/</a:t>
            </a:r>
            <a:r>
              <a:rPr lang="en-US" u="sng" dirty="0" err="1" smtClean="0">
                <a:solidFill>
                  <a:srgbClr val="0000FF"/>
                </a:solidFill>
                <a:latin typeface="Helvetica"/>
                <a:cs typeface="Helvetica"/>
              </a:rPr>
              <a:t>index.html</a:t>
            </a:r>
            <a:endParaRPr lang="en-US" u="sng" dirty="0">
              <a:solidFill>
                <a:srgbClr val="0000FF"/>
              </a:solidFill>
              <a:latin typeface="Helvetica"/>
              <a:cs typeface="Helvetica"/>
            </a:endParaRPr>
          </a:p>
        </p:txBody>
      </p:sp>
      <p:pic>
        <p:nvPicPr>
          <p:cNvPr id="13" name="Picture 12"/>
          <p:cNvPicPr>
            <a:picLocks noChangeAspect="1"/>
          </p:cNvPicPr>
          <p:nvPr/>
        </p:nvPicPr>
        <p:blipFill>
          <a:blip r:embed="rId3"/>
          <a:stretch>
            <a:fillRect/>
          </a:stretch>
        </p:blipFill>
        <p:spPr>
          <a:xfrm>
            <a:off x="4211057" y="1379411"/>
            <a:ext cx="1176421" cy="911564"/>
          </a:xfrm>
          <a:prstGeom prst="rect">
            <a:avLst/>
          </a:prstGeom>
        </p:spPr>
      </p:pic>
      <p:pic>
        <p:nvPicPr>
          <p:cNvPr id="19" name="Picture 18"/>
          <p:cNvPicPr>
            <a:picLocks noChangeAspect="1"/>
          </p:cNvPicPr>
          <p:nvPr/>
        </p:nvPicPr>
        <p:blipFill>
          <a:blip r:embed="rId4"/>
          <a:stretch>
            <a:fillRect/>
          </a:stretch>
        </p:blipFill>
        <p:spPr>
          <a:xfrm>
            <a:off x="5996062" y="1375129"/>
            <a:ext cx="2631252" cy="923570"/>
          </a:xfrm>
          <a:prstGeom prst="rect">
            <a:avLst/>
          </a:prstGeom>
        </p:spPr>
      </p:pic>
    </p:spTree>
    <p:extLst>
      <p:ext uri="{BB962C8B-B14F-4D97-AF65-F5344CB8AC3E}">
        <p14:creationId xmlns:p14="http://schemas.microsoft.com/office/powerpoint/2010/main" val="29169870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351374" y="974811"/>
            <a:ext cx="8439423" cy="728148"/>
          </a:xfrm>
        </p:spPr>
        <p:txBody>
          <a:bodyPr>
            <a:normAutofit/>
          </a:bodyPr>
          <a:lstStyle/>
          <a:p>
            <a:pPr marL="0" indent="0">
              <a:buNone/>
            </a:pPr>
            <a:r>
              <a:rPr lang="en-US" sz="2800" dirty="0" smtClean="0">
                <a:solidFill>
                  <a:schemeClr val="tx1">
                    <a:lumMod val="65000"/>
                    <a:lumOff val="35000"/>
                  </a:schemeClr>
                </a:solidFill>
                <a:latin typeface="Helvetica"/>
                <a:cs typeface="Helvetica"/>
              </a:rPr>
              <a:t>Petal length and width appear to be bimodal.</a:t>
            </a:r>
            <a:endParaRPr lang="en-US" sz="2400" dirty="0" smtClean="0">
              <a:solidFill>
                <a:schemeClr val="tx1">
                  <a:lumMod val="65000"/>
                  <a:lumOff val="35000"/>
                </a:schemeClr>
              </a:solidFill>
              <a:latin typeface="Helvetica"/>
              <a:cs typeface="Helvetica"/>
            </a:endParaRPr>
          </a:p>
        </p:txBody>
      </p:sp>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2" name="Picture 1"/>
          <p:cNvPicPr>
            <a:picLocks noChangeAspect="1"/>
          </p:cNvPicPr>
          <p:nvPr/>
        </p:nvPicPr>
        <p:blipFill>
          <a:blip r:embed="rId2"/>
          <a:stretch>
            <a:fillRect/>
          </a:stretch>
        </p:blipFill>
        <p:spPr>
          <a:xfrm>
            <a:off x="341785" y="2194159"/>
            <a:ext cx="3902825" cy="4044378"/>
          </a:xfrm>
          <a:prstGeom prst="rect">
            <a:avLst/>
          </a:prstGeom>
        </p:spPr>
      </p:pic>
      <p:pic>
        <p:nvPicPr>
          <p:cNvPr id="3" name="Picture 2"/>
          <p:cNvPicPr>
            <a:picLocks noChangeAspect="1"/>
          </p:cNvPicPr>
          <p:nvPr/>
        </p:nvPicPr>
        <p:blipFill>
          <a:blip r:embed="rId3"/>
          <a:stretch>
            <a:fillRect/>
          </a:stretch>
        </p:blipFill>
        <p:spPr>
          <a:xfrm>
            <a:off x="4897561" y="2194159"/>
            <a:ext cx="3902825" cy="4044378"/>
          </a:xfrm>
          <a:prstGeom prst="rect">
            <a:avLst/>
          </a:prstGeom>
        </p:spPr>
      </p:pic>
      <p:sp>
        <p:nvSpPr>
          <p:cNvPr id="9" name="TextBox 8"/>
          <p:cNvSpPr txBox="1"/>
          <p:nvPr/>
        </p:nvSpPr>
        <p:spPr>
          <a:xfrm>
            <a:off x="351374" y="1823271"/>
            <a:ext cx="3893236" cy="584776"/>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boxplot(</a:t>
            </a:r>
            <a:r>
              <a:rPr lang="en-US" sz="1600" dirty="0" err="1" smtClean="0">
                <a:solidFill>
                  <a:schemeClr val="accent6"/>
                </a:solidFill>
                <a:latin typeface="Consolas"/>
                <a:cs typeface="Consolas"/>
              </a:rPr>
              <a:t>Petal.Length</a:t>
            </a:r>
            <a:r>
              <a:rPr lang="en-US" sz="1600" dirty="0" smtClean="0">
                <a:solidFill>
                  <a:schemeClr val="accent6"/>
                </a:solidFill>
                <a:latin typeface="Consolas"/>
                <a:cs typeface="Consolas"/>
              </a:rPr>
              <a:t> ~ Species, </a:t>
            </a:r>
          </a:p>
          <a:p>
            <a:r>
              <a:rPr lang="en-US" sz="1600" dirty="0" smtClean="0">
                <a:solidFill>
                  <a:schemeClr val="accent6"/>
                </a:solidFill>
                <a:latin typeface="Consolas"/>
                <a:cs typeface="Consolas"/>
              </a:rPr>
              <a:t>          data = iris)</a:t>
            </a:r>
            <a:endParaRPr lang="mr-IN" sz="1600" dirty="0" smtClean="0">
              <a:solidFill>
                <a:schemeClr val="accent6"/>
              </a:solidFill>
              <a:latin typeface="Consolas"/>
              <a:cs typeface="Consolas"/>
            </a:endParaRPr>
          </a:p>
        </p:txBody>
      </p:sp>
      <p:sp>
        <p:nvSpPr>
          <p:cNvPr id="11" name="TextBox 10"/>
          <p:cNvSpPr txBox="1"/>
          <p:nvPr/>
        </p:nvSpPr>
        <p:spPr>
          <a:xfrm>
            <a:off x="4897561" y="1823271"/>
            <a:ext cx="3893236" cy="584776"/>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boxplot(</a:t>
            </a:r>
            <a:r>
              <a:rPr lang="en-US" sz="1600" dirty="0" err="1" smtClean="0">
                <a:solidFill>
                  <a:schemeClr val="accent6"/>
                </a:solidFill>
                <a:latin typeface="Consolas"/>
                <a:cs typeface="Consolas"/>
              </a:rPr>
              <a:t>Petal.Width</a:t>
            </a:r>
            <a:r>
              <a:rPr lang="en-US" sz="1600" dirty="0" smtClean="0">
                <a:solidFill>
                  <a:schemeClr val="accent6"/>
                </a:solidFill>
                <a:latin typeface="Consolas"/>
                <a:cs typeface="Consolas"/>
              </a:rPr>
              <a:t> ~ Species, </a:t>
            </a:r>
          </a:p>
          <a:p>
            <a:r>
              <a:rPr lang="en-US" sz="1600" dirty="0" smtClean="0">
                <a:solidFill>
                  <a:schemeClr val="accent6"/>
                </a:solidFill>
                <a:latin typeface="Consolas"/>
                <a:cs typeface="Consolas"/>
              </a:rPr>
              <a:t>          data = iris)</a:t>
            </a:r>
            <a:endParaRPr lang="mr-IN" sz="1600" dirty="0" smtClean="0">
              <a:solidFill>
                <a:schemeClr val="accent6"/>
              </a:solidFill>
              <a:latin typeface="Consolas"/>
              <a:cs typeface="Consolas"/>
            </a:endParaRPr>
          </a:p>
        </p:txBody>
      </p:sp>
      <p:sp>
        <p:nvSpPr>
          <p:cNvPr id="12" name="TextBox 11"/>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3" name="Rectangle 12"/>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4" name="Rectangle 13"/>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5" name="TextBox 14"/>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5827246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51374" y="2194159"/>
            <a:ext cx="3902825" cy="4044378"/>
          </a:xfrm>
          <a:prstGeom prst="rect">
            <a:avLst/>
          </a:prstGeom>
        </p:spPr>
      </p:pic>
      <p:sp>
        <p:nvSpPr>
          <p:cNvPr id="10" name="Content Placeholder 2"/>
          <p:cNvSpPr>
            <a:spLocks noGrp="1"/>
          </p:cNvSpPr>
          <p:nvPr>
            <p:ph idx="1"/>
          </p:nvPr>
        </p:nvSpPr>
        <p:spPr>
          <a:xfrm>
            <a:off x="351374" y="974811"/>
            <a:ext cx="8439423" cy="728148"/>
          </a:xfrm>
        </p:spPr>
        <p:txBody>
          <a:bodyPr>
            <a:normAutofit/>
          </a:bodyPr>
          <a:lstStyle/>
          <a:p>
            <a:pPr marL="0" indent="0">
              <a:buNone/>
            </a:pPr>
            <a:r>
              <a:rPr lang="en-US" sz="2800" dirty="0" smtClean="0">
                <a:solidFill>
                  <a:schemeClr val="tx1">
                    <a:lumMod val="65000"/>
                    <a:lumOff val="35000"/>
                  </a:schemeClr>
                </a:solidFill>
                <a:latin typeface="Helvetica"/>
                <a:cs typeface="Helvetica"/>
              </a:rPr>
              <a:t>What about sepal length and width?</a:t>
            </a:r>
            <a:endParaRPr lang="en-US" sz="2400" dirty="0" smtClean="0">
              <a:solidFill>
                <a:schemeClr val="tx1">
                  <a:lumMod val="65000"/>
                  <a:lumOff val="35000"/>
                </a:schemeClr>
              </a:solidFill>
              <a:latin typeface="Helvetica"/>
              <a:cs typeface="Helvetica"/>
            </a:endParaRPr>
          </a:p>
        </p:txBody>
      </p:sp>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8" name="Picture 7"/>
          <p:cNvPicPr>
            <a:picLocks noChangeAspect="1"/>
          </p:cNvPicPr>
          <p:nvPr/>
        </p:nvPicPr>
        <p:blipFill>
          <a:blip r:embed="rId3"/>
          <a:stretch>
            <a:fillRect/>
          </a:stretch>
        </p:blipFill>
        <p:spPr>
          <a:xfrm>
            <a:off x="4887972" y="2194159"/>
            <a:ext cx="3902825" cy="4044378"/>
          </a:xfrm>
          <a:prstGeom prst="rect">
            <a:avLst/>
          </a:prstGeom>
        </p:spPr>
      </p:pic>
      <p:sp>
        <p:nvSpPr>
          <p:cNvPr id="9" name="TextBox 8"/>
          <p:cNvSpPr txBox="1"/>
          <p:nvPr/>
        </p:nvSpPr>
        <p:spPr>
          <a:xfrm>
            <a:off x="351374" y="1823271"/>
            <a:ext cx="3893236" cy="584776"/>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boxplot(</a:t>
            </a:r>
            <a:r>
              <a:rPr lang="en-US" sz="1600" dirty="0" err="1" smtClean="0">
                <a:solidFill>
                  <a:schemeClr val="accent6"/>
                </a:solidFill>
                <a:latin typeface="Consolas"/>
                <a:cs typeface="Consolas"/>
              </a:rPr>
              <a:t>Sepal.Length</a:t>
            </a:r>
            <a:r>
              <a:rPr lang="en-US" sz="1600" dirty="0" smtClean="0">
                <a:solidFill>
                  <a:schemeClr val="accent6"/>
                </a:solidFill>
                <a:latin typeface="Consolas"/>
                <a:cs typeface="Consolas"/>
              </a:rPr>
              <a:t> ~ Species, </a:t>
            </a:r>
          </a:p>
          <a:p>
            <a:r>
              <a:rPr lang="en-US" sz="1600" dirty="0" smtClean="0">
                <a:solidFill>
                  <a:schemeClr val="accent6"/>
                </a:solidFill>
                <a:latin typeface="Consolas"/>
                <a:cs typeface="Consolas"/>
              </a:rPr>
              <a:t>          data = iris)</a:t>
            </a:r>
            <a:endParaRPr lang="mr-IN" sz="1600" dirty="0" smtClean="0">
              <a:solidFill>
                <a:schemeClr val="accent6"/>
              </a:solidFill>
              <a:latin typeface="Consolas"/>
              <a:cs typeface="Consolas"/>
            </a:endParaRPr>
          </a:p>
        </p:txBody>
      </p:sp>
      <p:sp>
        <p:nvSpPr>
          <p:cNvPr id="11" name="TextBox 10"/>
          <p:cNvSpPr txBox="1"/>
          <p:nvPr/>
        </p:nvSpPr>
        <p:spPr>
          <a:xfrm>
            <a:off x="4897561" y="1823271"/>
            <a:ext cx="3893236" cy="584776"/>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boxplot(</a:t>
            </a:r>
            <a:r>
              <a:rPr lang="en-US" sz="1600" dirty="0" err="1" smtClean="0">
                <a:solidFill>
                  <a:schemeClr val="accent6"/>
                </a:solidFill>
                <a:latin typeface="Consolas"/>
                <a:cs typeface="Consolas"/>
              </a:rPr>
              <a:t>Sepal.Width</a:t>
            </a:r>
            <a:r>
              <a:rPr lang="en-US" sz="1600" dirty="0" smtClean="0">
                <a:solidFill>
                  <a:schemeClr val="accent6"/>
                </a:solidFill>
                <a:latin typeface="Consolas"/>
                <a:cs typeface="Consolas"/>
              </a:rPr>
              <a:t> ~ Species, </a:t>
            </a:r>
          </a:p>
          <a:p>
            <a:r>
              <a:rPr lang="en-US" sz="1600" dirty="0" smtClean="0">
                <a:solidFill>
                  <a:schemeClr val="accent6"/>
                </a:solidFill>
                <a:latin typeface="Consolas"/>
                <a:cs typeface="Consolas"/>
              </a:rPr>
              <a:t>          data = iris)</a:t>
            </a:r>
            <a:endParaRPr lang="mr-IN" sz="1600" dirty="0" smtClean="0">
              <a:solidFill>
                <a:schemeClr val="accent6"/>
              </a:solidFill>
              <a:latin typeface="Consolas"/>
              <a:cs typeface="Consolas"/>
            </a:endParaRPr>
          </a:p>
        </p:txBody>
      </p:sp>
      <p:sp>
        <p:nvSpPr>
          <p:cNvPr id="12" name="TextBox 11"/>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3" name="Rectangle 12"/>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4" name="Rectangle 13"/>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5" name="TextBox 14"/>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57669773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351374" y="1056105"/>
            <a:ext cx="8439423" cy="1256631"/>
          </a:xfrm>
        </p:spPr>
        <p:txBody>
          <a:bodyPr>
            <a:normAutofit/>
          </a:bodyPr>
          <a:lstStyle/>
          <a:p>
            <a:pPr marL="0" indent="0">
              <a:buNone/>
            </a:pPr>
            <a:r>
              <a:rPr lang="en-US" sz="2800" dirty="0" smtClean="0">
                <a:solidFill>
                  <a:schemeClr val="tx1">
                    <a:lumMod val="65000"/>
                    <a:lumOff val="35000"/>
                  </a:schemeClr>
                </a:solidFill>
                <a:latin typeface="Helvetica"/>
                <a:cs typeface="Helvetica"/>
              </a:rPr>
              <a:t>The paired features (sepal length/width, petal length/width) seem like they should be correlated.</a:t>
            </a:r>
            <a:endParaRPr lang="en-US" sz="2400" dirty="0" smtClean="0">
              <a:solidFill>
                <a:schemeClr val="tx1">
                  <a:lumMod val="65000"/>
                  <a:lumOff val="35000"/>
                </a:schemeClr>
              </a:solidFill>
              <a:latin typeface="Helvetica"/>
              <a:cs typeface="Helvetica"/>
            </a:endParaRPr>
          </a:p>
        </p:txBody>
      </p:sp>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2" name="Picture 1"/>
          <p:cNvPicPr>
            <a:picLocks noChangeAspect="1"/>
          </p:cNvPicPr>
          <p:nvPr/>
        </p:nvPicPr>
        <p:blipFill>
          <a:blip r:embed="rId2"/>
          <a:stretch>
            <a:fillRect/>
          </a:stretch>
        </p:blipFill>
        <p:spPr>
          <a:xfrm>
            <a:off x="5022291" y="2665550"/>
            <a:ext cx="3525469" cy="3653336"/>
          </a:xfrm>
          <a:prstGeom prst="rect">
            <a:avLst/>
          </a:prstGeom>
        </p:spPr>
      </p:pic>
      <p:pic>
        <p:nvPicPr>
          <p:cNvPr id="3" name="Picture 2"/>
          <p:cNvPicPr>
            <a:picLocks noChangeAspect="1"/>
          </p:cNvPicPr>
          <p:nvPr/>
        </p:nvPicPr>
        <p:blipFill>
          <a:blip r:embed="rId3"/>
          <a:stretch>
            <a:fillRect/>
          </a:stretch>
        </p:blipFill>
        <p:spPr>
          <a:xfrm>
            <a:off x="554265" y="2679404"/>
            <a:ext cx="3512100" cy="3639482"/>
          </a:xfrm>
          <a:prstGeom prst="rect">
            <a:avLst/>
          </a:prstGeom>
        </p:spPr>
      </p:pic>
      <p:sp>
        <p:nvSpPr>
          <p:cNvPr id="9" name="TextBox 8"/>
          <p:cNvSpPr txBox="1"/>
          <p:nvPr/>
        </p:nvSpPr>
        <p:spPr>
          <a:xfrm>
            <a:off x="554265" y="2161564"/>
            <a:ext cx="3523104" cy="584776"/>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plot(</a:t>
            </a:r>
            <a:r>
              <a:rPr lang="en-US" sz="1600" dirty="0" err="1" smtClean="0">
                <a:solidFill>
                  <a:schemeClr val="accent6"/>
                </a:solidFill>
                <a:latin typeface="Consolas"/>
                <a:cs typeface="Consolas"/>
              </a:rPr>
              <a:t>iris$Sepal.Length</a:t>
            </a:r>
            <a:r>
              <a:rPr lang="en-US" sz="1600" dirty="0" smtClean="0">
                <a:solidFill>
                  <a:schemeClr val="accent6"/>
                </a:solidFill>
                <a:latin typeface="Consolas"/>
                <a:cs typeface="Consolas"/>
              </a:rPr>
              <a:t>, </a:t>
            </a:r>
          </a:p>
          <a:p>
            <a:r>
              <a:rPr lang="en-US" sz="1600" dirty="0" smtClean="0">
                <a:solidFill>
                  <a:schemeClr val="accent6"/>
                </a:solidFill>
                <a:latin typeface="Consolas"/>
                <a:cs typeface="Consolas"/>
              </a:rPr>
              <a:t>       </a:t>
            </a:r>
            <a:r>
              <a:rPr lang="en-US" sz="1600" dirty="0" err="1" smtClean="0">
                <a:solidFill>
                  <a:schemeClr val="accent6"/>
                </a:solidFill>
                <a:latin typeface="Consolas"/>
                <a:cs typeface="Consolas"/>
              </a:rPr>
              <a:t>iris$Sepal.Width</a:t>
            </a:r>
            <a:r>
              <a:rPr lang="en-US" sz="1600" dirty="0" smtClean="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11" name="TextBox 10"/>
          <p:cNvSpPr txBox="1"/>
          <p:nvPr/>
        </p:nvSpPr>
        <p:spPr>
          <a:xfrm>
            <a:off x="5024656" y="2161564"/>
            <a:ext cx="3523104" cy="584776"/>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plot(</a:t>
            </a:r>
            <a:r>
              <a:rPr lang="en-US" sz="1600" dirty="0" err="1" smtClean="0">
                <a:solidFill>
                  <a:schemeClr val="accent6"/>
                </a:solidFill>
                <a:latin typeface="Consolas"/>
                <a:cs typeface="Consolas"/>
              </a:rPr>
              <a:t>iris$Petal.Length</a:t>
            </a:r>
            <a:r>
              <a:rPr lang="en-US" sz="1600" dirty="0" smtClean="0">
                <a:solidFill>
                  <a:schemeClr val="accent6"/>
                </a:solidFill>
                <a:latin typeface="Consolas"/>
                <a:cs typeface="Consolas"/>
              </a:rPr>
              <a:t>, </a:t>
            </a:r>
          </a:p>
          <a:p>
            <a:r>
              <a:rPr lang="en-US" sz="1600" dirty="0" smtClean="0">
                <a:solidFill>
                  <a:schemeClr val="accent6"/>
                </a:solidFill>
                <a:latin typeface="Consolas"/>
                <a:cs typeface="Consolas"/>
              </a:rPr>
              <a:t>       </a:t>
            </a:r>
            <a:r>
              <a:rPr lang="en-US" sz="1600" dirty="0" err="1" smtClean="0">
                <a:solidFill>
                  <a:schemeClr val="accent6"/>
                </a:solidFill>
                <a:latin typeface="Consolas"/>
                <a:cs typeface="Consolas"/>
              </a:rPr>
              <a:t>iris$Petal.Width</a:t>
            </a:r>
            <a:r>
              <a:rPr lang="en-US" sz="1600" dirty="0" smtClean="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12" name="TextBox 11"/>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3" name="Rectangle 12"/>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4" name="Rectangle 13"/>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5" name="TextBox 14"/>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58272461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024656" y="2665550"/>
            <a:ext cx="3523104" cy="3650885"/>
          </a:xfrm>
          <a:prstGeom prst="rect">
            <a:avLst/>
          </a:prstGeom>
        </p:spPr>
      </p:pic>
      <p:pic>
        <p:nvPicPr>
          <p:cNvPr id="5" name="Picture 4"/>
          <p:cNvPicPr>
            <a:picLocks noChangeAspect="1"/>
          </p:cNvPicPr>
          <p:nvPr/>
        </p:nvPicPr>
        <p:blipFill>
          <a:blip r:embed="rId3"/>
          <a:stretch>
            <a:fillRect/>
          </a:stretch>
        </p:blipFill>
        <p:spPr>
          <a:xfrm>
            <a:off x="554265" y="2665550"/>
            <a:ext cx="3525469" cy="3653336"/>
          </a:xfrm>
          <a:prstGeom prst="rect">
            <a:avLst/>
          </a:prstGeom>
        </p:spPr>
      </p:pic>
      <p:sp>
        <p:nvSpPr>
          <p:cNvPr id="10" name="Content Placeholder 2"/>
          <p:cNvSpPr>
            <a:spLocks noGrp="1"/>
          </p:cNvSpPr>
          <p:nvPr>
            <p:ph idx="1"/>
          </p:nvPr>
        </p:nvSpPr>
        <p:spPr>
          <a:xfrm>
            <a:off x="351374" y="1056105"/>
            <a:ext cx="8439423" cy="1256631"/>
          </a:xfrm>
        </p:spPr>
        <p:txBody>
          <a:bodyPr>
            <a:normAutofit/>
          </a:bodyPr>
          <a:lstStyle/>
          <a:p>
            <a:pPr marL="0" indent="0">
              <a:buNone/>
            </a:pPr>
            <a:r>
              <a:rPr lang="en-US" sz="2800" dirty="0" smtClean="0">
                <a:solidFill>
                  <a:schemeClr val="tx1">
                    <a:lumMod val="65000"/>
                    <a:lumOff val="35000"/>
                  </a:schemeClr>
                </a:solidFill>
                <a:latin typeface="Helvetica"/>
                <a:cs typeface="Helvetica"/>
              </a:rPr>
              <a:t>How do these relate to species?</a:t>
            </a:r>
            <a:endParaRPr lang="en-US" sz="2400" dirty="0" smtClean="0">
              <a:solidFill>
                <a:schemeClr val="tx1">
                  <a:lumMod val="65000"/>
                  <a:lumOff val="35000"/>
                </a:schemeClr>
              </a:solidFill>
              <a:latin typeface="Helvetica"/>
              <a:cs typeface="Helvetica"/>
            </a:endParaRPr>
          </a:p>
        </p:txBody>
      </p:sp>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9" name="TextBox 8"/>
          <p:cNvSpPr txBox="1"/>
          <p:nvPr/>
        </p:nvSpPr>
        <p:spPr>
          <a:xfrm>
            <a:off x="554265" y="2161564"/>
            <a:ext cx="3523104" cy="830997"/>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plot(</a:t>
            </a:r>
            <a:r>
              <a:rPr lang="en-US" sz="1600" dirty="0" err="1" smtClean="0">
                <a:solidFill>
                  <a:schemeClr val="accent6"/>
                </a:solidFill>
                <a:latin typeface="Consolas"/>
                <a:cs typeface="Consolas"/>
              </a:rPr>
              <a:t>iris$Sepal.Length</a:t>
            </a:r>
            <a:r>
              <a:rPr lang="en-US" sz="1600" dirty="0" smtClean="0">
                <a:solidFill>
                  <a:schemeClr val="accent6"/>
                </a:solidFill>
                <a:latin typeface="Consolas"/>
                <a:cs typeface="Consolas"/>
              </a:rPr>
              <a:t>, </a:t>
            </a:r>
          </a:p>
          <a:p>
            <a:r>
              <a:rPr lang="en-US" sz="1600" dirty="0" smtClean="0">
                <a:solidFill>
                  <a:schemeClr val="accent6"/>
                </a:solidFill>
                <a:latin typeface="Consolas"/>
                <a:cs typeface="Consolas"/>
              </a:rPr>
              <a:t>       </a:t>
            </a:r>
            <a:r>
              <a:rPr lang="en-US" sz="1600" dirty="0" err="1" smtClean="0">
                <a:solidFill>
                  <a:schemeClr val="accent6"/>
                </a:solidFill>
                <a:latin typeface="Consolas"/>
                <a:cs typeface="Consolas"/>
              </a:rPr>
              <a:t>iris$Sepal.Width</a:t>
            </a:r>
            <a:r>
              <a:rPr lang="en-US" sz="1600" dirty="0" smtClean="0">
                <a:solidFill>
                  <a:schemeClr val="accent6"/>
                </a:solidFill>
                <a:latin typeface="Consolas"/>
                <a:cs typeface="Consolas"/>
              </a:rPr>
              <a:t>,</a:t>
            </a:r>
          </a:p>
          <a:p>
            <a:r>
              <a:rPr lang="en-US" sz="1600" dirty="0">
                <a:solidFill>
                  <a:schemeClr val="accent6"/>
                </a:solidFill>
                <a:latin typeface="Consolas"/>
                <a:cs typeface="Consolas"/>
              </a:rPr>
              <a:t> </a:t>
            </a:r>
            <a:r>
              <a:rPr lang="en-US" sz="1600" dirty="0" smtClean="0">
                <a:solidFill>
                  <a:schemeClr val="accent6"/>
                </a:solidFill>
                <a:latin typeface="Consolas"/>
                <a:cs typeface="Consolas"/>
              </a:rPr>
              <a:t>      col = </a:t>
            </a:r>
            <a:r>
              <a:rPr lang="en-US" sz="1600" dirty="0" err="1" smtClean="0">
                <a:solidFill>
                  <a:schemeClr val="accent6"/>
                </a:solidFill>
                <a:latin typeface="Consolas"/>
                <a:cs typeface="Consolas"/>
              </a:rPr>
              <a:t>iris$Species</a:t>
            </a:r>
            <a:r>
              <a:rPr lang="en-US" sz="1600" dirty="0" smtClean="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11" name="TextBox 10"/>
          <p:cNvSpPr txBox="1"/>
          <p:nvPr/>
        </p:nvSpPr>
        <p:spPr>
          <a:xfrm>
            <a:off x="5024656" y="2161564"/>
            <a:ext cx="3523104" cy="830997"/>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plot(</a:t>
            </a:r>
            <a:r>
              <a:rPr lang="en-US" sz="1600" dirty="0" err="1" smtClean="0">
                <a:solidFill>
                  <a:schemeClr val="accent6"/>
                </a:solidFill>
                <a:latin typeface="Consolas"/>
                <a:cs typeface="Consolas"/>
              </a:rPr>
              <a:t>iris$Petal.Length</a:t>
            </a:r>
            <a:r>
              <a:rPr lang="en-US" sz="1600" dirty="0" smtClean="0">
                <a:solidFill>
                  <a:schemeClr val="accent6"/>
                </a:solidFill>
                <a:latin typeface="Consolas"/>
                <a:cs typeface="Consolas"/>
              </a:rPr>
              <a:t>, </a:t>
            </a:r>
          </a:p>
          <a:p>
            <a:r>
              <a:rPr lang="en-US" sz="1600" dirty="0" smtClean="0">
                <a:solidFill>
                  <a:schemeClr val="accent6"/>
                </a:solidFill>
                <a:latin typeface="Consolas"/>
                <a:cs typeface="Consolas"/>
              </a:rPr>
              <a:t>       </a:t>
            </a:r>
            <a:r>
              <a:rPr lang="en-US" sz="1600" dirty="0" err="1" smtClean="0">
                <a:solidFill>
                  <a:schemeClr val="accent6"/>
                </a:solidFill>
                <a:latin typeface="Consolas"/>
                <a:cs typeface="Consolas"/>
              </a:rPr>
              <a:t>iris$Petal.Width</a:t>
            </a:r>
            <a:r>
              <a:rPr lang="en-US" sz="1600" dirty="0">
                <a:solidFill>
                  <a:schemeClr val="accent6"/>
                </a:solidFill>
                <a:latin typeface="Consolas"/>
                <a:cs typeface="Consolas"/>
              </a:rPr>
              <a:t>,</a:t>
            </a:r>
            <a:endParaRPr lang="en-US" sz="1600" dirty="0" smtClean="0">
              <a:solidFill>
                <a:schemeClr val="accent6"/>
              </a:solidFill>
              <a:latin typeface="Consolas"/>
              <a:cs typeface="Consolas"/>
            </a:endParaRPr>
          </a:p>
          <a:p>
            <a:r>
              <a:rPr lang="en-US" sz="1600" dirty="0">
                <a:solidFill>
                  <a:schemeClr val="accent6"/>
                </a:solidFill>
                <a:latin typeface="Consolas"/>
                <a:cs typeface="Consolas"/>
              </a:rPr>
              <a:t> </a:t>
            </a:r>
            <a:r>
              <a:rPr lang="en-US" sz="1600" dirty="0" smtClean="0">
                <a:solidFill>
                  <a:schemeClr val="accent6"/>
                </a:solidFill>
                <a:latin typeface="Consolas"/>
                <a:cs typeface="Consolas"/>
              </a:rPr>
              <a:t>      col </a:t>
            </a:r>
            <a:r>
              <a:rPr lang="en-US" sz="1600" dirty="0">
                <a:solidFill>
                  <a:schemeClr val="accent6"/>
                </a:solidFill>
                <a:latin typeface="Consolas"/>
                <a:cs typeface="Consolas"/>
              </a:rPr>
              <a:t>= </a:t>
            </a:r>
            <a:r>
              <a:rPr lang="en-US" sz="1600" dirty="0" err="1">
                <a:solidFill>
                  <a:schemeClr val="accent6"/>
                </a:solidFill>
                <a:latin typeface="Consolas"/>
                <a:cs typeface="Consolas"/>
              </a:rPr>
              <a:t>iris$Species</a:t>
            </a:r>
            <a:r>
              <a:rPr lang="en-US" sz="1600" dirty="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12" name="TextBox 11"/>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3" name="Rectangle 12"/>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4" name="Rectangle 13"/>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5" name="TextBox 14"/>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17409490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11" name="Picture 10"/>
          <p:cNvPicPr>
            <a:picLocks noChangeAspect="1"/>
          </p:cNvPicPr>
          <p:nvPr/>
        </p:nvPicPr>
        <p:blipFill>
          <a:blip r:embed="rId2"/>
          <a:stretch>
            <a:fillRect/>
          </a:stretch>
        </p:blipFill>
        <p:spPr>
          <a:xfrm>
            <a:off x="1356051" y="1163052"/>
            <a:ext cx="6435691" cy="5148553"/>
          </a:xfrm>
          <a:prstGeom prst="rect">
            <a:avLst/>
          </a:prstGeom>
        </p:spPr>
      </p:pic>
      <p:sp>
        <p:nvSpPr>
          <p:cNvPr id="9" name="TextBox 8"/>
          <p:cNvSpPr txBox="1"/>
          <p:nvPr/>
        </p:nvSpPr>
        <p:spPr>
          <a:xfrm>
            <a:off x="834997" y="994431"/>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pairs(iris[,1:4], col = </a:t>
            </a:r>
            <a:r>
              <a:rPr lang="en-US" sz="1600" dirty="0" err="1" smtClean="0">
                <a:solidFill>
                  <a:schemeClr val="accent6"/>
                </a:solidFill>
                <a:latin typeface="Consolas"/>
                <a:cs typeface="Consolas"/>
              </a:rPr>
              <a:t>iris$Species</a:t>
            </a:r>
            <a:r>
              <a:rPr lang="en-US" sz="1600" dirty="0" smtClean="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8" name="TextBox 7"/>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0" name="Rectangle 9"/>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2" name="Rectangle 11"/>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3" name="TextBox 12"/>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32348669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2" name="Picture 1"/>
          <p:cNvPicPr>
            <a:picLocks noChangeAspect="1"/>
          </p:cNvPicPr>
          <p:nvPr/>
        </p:nvPicPr>
        <p:blipFill>
          <a:blip r:embed="rId2"/>
          <a:stretch>
            <a:fillRect/>
          </a:stretch>
        </p:blipFill>
        <p:spPr>
          <a:xfrm>
            <a:off x="2116717" y="1238886"/>
            <a:ext cx="4902200" cy="5080000"/>
          </a:xfrm>
          <a:prstGeom prst="rect">
            <a:avLst/>
          </a:prstGeom>
        </p:spPr>
      </p:pic>
      <p:sp>
        <p:nvSpPr>
          <p:cNvPr id="9" name="TextBox 8"/>
          <p:cNvSpPr txBox="1"/>
          <p:nvPr/>
        </p:nvSpPr>
        <p:spPr>
          <a:xfrm>
            <a:off x="834997" y="1088007"/>
            <a:ext cx="7404591" cy="584776"/>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a:t>
            </a:r>
            <a:r>
              <a:rPr lang="en-US" sz="1600" dirty="0" err="1" smtClean="0">
                <a:solidFill>
                  <a:schemeClr val="accent6"/>
                </a:solidFill>
                <a:latin typeface="Consolas"/>
                <a:cs typeface="Consolas"/>
              </a:rPr>
              <a:t>pca</a:t>
            </a:r>
            <a:r>
              <a:rPr lang="en-US" sz="1600" dirty="0" smtClean="0">
                <a:solidFill>
                  <a:schemeClr val="accent6"/>
                </a:solidFill>
                <a:latin typeface="Consolas"/>
                <a:cs typeface="Consolas"/>
              </a:rPr>
              <a:t> </a:t>
            </a:r>
            <a:r>
              <a:rPr lang="en-US" sz="1600" dirty="0">
                <a:solidFill>
                  <a:schemeClr val="accent6"/>
                </a:solidFill>
                <a:latin typeface="Consolas"/>
                <a:cs typeface="Consolas"/>
              </a:rPr>
              <a:t>&lt;- </a:t>
            </a:r>
            <a:r>
              <a:rPr lang="en-US" sz="1600" dirty="0" err="1">
                <a:solidFill>
                  <a:schemeClr val="accent6"/>
                </a:solidFill>
                <a:latin typeface="Consolas"/>
                <a:cs typeface="Consolas"/>
              </a:rPr>
              <a:t>prcomp</a:t>
            </a:r>
            <a:r>
              <a:rPr lang="en-US" sz="1600" dirty="0">
                <a:solidFill>
                  <a:schemeClr val="accent6"/>
                </a:solidFill>
                <a:latin typeface="Consolas"/>
                <a:cs typeface="Consolas"/>
              </a:rPr>
              <a:t>(iris[,1:4]</a:t>
            </a:r>
            <a:r>
              <a:rPr lang="en-US" sz="1600" dirty="0" smtClean="0">
                <a:solidFill>
                  <a:schemeClr val="accent6"/>
                </a:solidFill>
                <a:latin typeface="Consolas"/>
                <a:cs typeface="Consolas"/>
              </a:rPr>
              <a:t>)</a:t>
            </a:r>
          </a:p>
          <a:p>
            <a:r>
              <a:rPr lang="en-US" sz="1600" dirty="0">
                <a:solidFill>
                  <a:schemeClr val="accent6"/>
                </a:solidFill>
                <a:latin typeface="Consolas"/>
                <a:cs typeface="Consolas"/>
              </a:rPr>
              <a:t>&gt; plot(</a:t>
            </a:r>
            <a:r>
              <a:rPr lang="en-US" sz="1600" dirty="0" err="1">
                <a:solidFill>
                  <a:schemeClr val="accent6"/>
                </a:solidFill>
                <a:latin typeface="Consolas"/>
                <a:cs typeface="Consolas"/>
              </a:rPr>
              <a:t>pca$x</a:t>
            </a:r>
            <a:r>
              <a:rPr lang="en-US" sz="1600" dirty="0">
                <a:solidFill>
                  <a:schemeClr val="accent6"/>
                </a:solidFill>
                <a:latin typeface="Consolas"/>
                <a:cs typeface="Consolas"/>
              </a:rPr>
              <a:t>, </a:t>
            </a:r>
            <a:r>
              <a:rPr lang="en-US" sz="1600" dirty="0" smtClean="0">
                <a:solidFill>
                  <a:schemeClr val="accent6"/>
                </a:solidFill>
                <a:latin typeface="Consolas"/>
                <a:cs typeface="Consolas"/>
              </a:rPr>
              <a:t>col = </a:t>
            </a:r>
            <a:r>
              <a:rPr lang="en-US" sz="1600" dirty="0" err="1" smtClean="0">
                <a:solidFill>
                  <a:schemeClr val="accent6"/>
                </a:solidFill>
                <a:latin typeface="Consolas"/>
                <a:cs typeface="Consolas"/>
              </a:rPr>
              <a:t>iris</a:t>
            </a:r>
            <a:r>
              <a:rPr lang="en-US" sz="1600" dirty="0" err="1">
                <a:solidFill>
                  <a:schemeClr val="accent6"/>
                </a:solidFill>
                <a:latin typeface="Consolas"/>
                <a:cs typeface="Consolas"/>
              </a:rPr>
              <a:t>$Species</a:t>
            </a:r>
            <a:r>
              <a:rPr lang="en-US" sz="1600" dirty="0">
                <a:solidFill>
                  <a:schemeClr val="accent6"/>
                </a:solidFill>
                <a:latin typeface="Consolas"/>
                <a:cs typeface="Consolas"/>
              </a:rPr>
              <a:t>)</a:t>
            </a:r>
            <a:endParaRPr lang="mr-IN" sz="1600" dirty="0" smtClean="0">
              <a:solidFill>
                <a:schemeClr val="accent6"/>
              </a:solidFill>
              <a:latin typeface="Consolas"/>
              <a:cs typeface="Consolas"/>
            </a:endParaRPr>
          </a:p>
        </p:txBody>
      </p:sp>
      <p:sp>
        <p:nvSpPr>
          <p:cNvPr id="8" name="TextBox 7"/>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0" name="Rectangle 9"/>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1" name="Rectangle 10"/>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2" name="TextBox 11"/>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84972496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creen Shot 2017-12-19 at 4.23.44 PM.png"/>
          <p:cNvPicPr>
            <a:picLocks noChangeAspect="1"/>
          </p:cNvPicPr>
          <p:nvPr/>
        </p:nvPicPr>
        <p:blipFill rotWithShape="1">
          <a:blip r:embed="rId2">
            <a:extLst>
              <a:ext uri="{28A0092B-C50C-407E-A947-70E740481C1C}">
                <a14:useLocalDpi xmlns:a14="http://schemas.microsoft.com/office/drawing/2010/main" val="0"/>
              </a:ext>
            </a:extLst>
          </a:blip>
          <a:srcRect t="12316" b="2624"/>
          <a:stretch/>
        </p:blipFill>
        <p:spPr>
          <a:xfrm>
            <a:off x="0" y="1128188"/>
            <a:ext cx="9144000" cy="4861207"/>
          </a:xfrm>
          <a:prstGeom prst="rect">
            <a:avLst/>
          </a:prstGeom>
          <a:ln w="19050" cmpd="sng">
            <a:solidFill>
              <a:schemeClr val="tx1"/>
            </a:solidFill>
          </a:ln>
        </p:spPr>
      </p:pic>
      <p:sp>
        <p:nvSpPr>
          <p:cNvPr id="12" name="Rectangle 11"/>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13" name="Rectangle 12"/>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TextBox 4"/>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6" name="Rectangle 5"/>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7" name="Rectangle 6"/>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8" name="TextBox 7"/>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76633485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969837"/>
          </a:xfrm>
        </p:spPr>
        <p:txBody>
          <a:bodyPr>
            <a:noAutofit/>
          </a:bodyPr>
          <a:lstStyle/>
          <a:p>
            <a:r>
              <a:rPr lang="en-US" dirty="0" smtClean="0">
                <a:solidFill>
                  <a:schemeClr val="accent3">
                    <a:lumMod val="75000"/>
                  </a:schemeClr>
                </a:solidFill>
                <a:latin typeface="Rockwell"/>
                <a:cs typeface="Rockwell"/>
              </a:rPr>
              <a:t>Data Visualization</a:t>
            </a:r>
            <a:endParaRPr lang="en-US" dirty="0"/>
          </a:p>
        </p:txBody>
      </p:sp>
      <p:sp>
        <p:nvSpPr>
          <p:cNvPr id="3" name="Text Placeholder 2"/>
          <p:cNvSpPr>
            <a:spLocks noGrp="1"/>
          </p:cNvSpPr>
          <p:nvPr>
            <p:ph type="body" idx="1"/>
          </p:nvPr>
        </p:nvSpPr>
        <p:spPr>
          <a:xfrm>
            <a:off x="722313" y="2666089"/>
            <a:ext cx="7772400" cy="1500187"/>
          </a:xfrm>
        </p:spPr>
        <p:txBody>
          <a:bodyPr>
            <a:normAutofit/>
          </a:bodyPr>
          <a:lstStyle/>
          <a:p>
            <a:r>
              <a:rPr lang="en-US" sz="2400" dirty="0" smtClean="0">
                <a:latin typeface="Helvetica"/>
                <a:cs typeface="Helvetica"/>
              </a:rPr>
              <a:t>How to represent different types of information</a:t>
            </a:r>
            <a:endParaRPr lang="en-US" sz="2400" dirty="0">
              <a:latin typeface="Helvetica"/>
              <a:cs typeface="Helvetica"/>
            </a:endParaRPr>
          </a:p>
        </p:txBody>
      </p:sp>
      <p:sp>
        <p:nvSpPr>
          <p:cNvPr id="4" name="Rectangle 3"/>
          <p:cNvSpPr/>
          <p:nvPr/>
        </p:nvSpPr>
        <p:spPr>
          <a:xfrm>
            <a:off x="456110" y="4306459"/>
            <a:ext cx="4567817" cy="90786"/>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Rectangle 4"/>
          <p:cNvSpPr/>
          <p:nvPr/>
        </p:nvSpPr>
        <p:spPr>
          <a:xfrm>
            <a:off x="0" y="4250701"/>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Tree>
    <p:extLst>
      <p:ext uri="{BB962C8B-B14F-4D97-AF65-F5344CB8AC3E}">
        <p14:creationId xmlns:p14="http://schemas.microsoft.com/office/powerpoint/2010/main" val="134772079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Thoughts</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TextBox 4"/>
          <p:cNvSpPr txBox="1"/>
          <p:nvPr/>
        </p:nvSpPr>
        <p:spPr>
          <a:xfrm>
            <a:off x="457200" y="1327576"/>
            <a:ext cx="8229600" cy="1354217"/>
          </a:xfrm>
          <a:prstGeom prst="rect">
            <a:avLst/>
          </a:prstGeom>
          <a:noFill/>
        </p:spPr>
        <p:txBody>
          <a:bodyPr wrap="square" rtlCol="0">
            <a:spAutoFit/>
          </a:bodyPr>
          <a:lstStyle/>
          <a:p>
            <a:r>
              <a:rPr lang="en-US" sz="2800" b="1" dirty="0" smtClean="0">
                <a:solidFill>
                  <a:schemeClr val="tx1">
                    <a:lumMod val="65000"/>
                    <a:lumOff val="35000"/>
                  </a:schemeClr>
                </a:solidFill>
              </a:rPr>
              <a:t>Data changes.</a:t>
            </a:r>
          </a:p>
          <a:p>
            <a:r>
              <a:rPr lang="en-US" dirty="0" smtClean="0"/>
              <a:t>The types of data we work with today are different from the types of data people were interested in 20 year ago. This will also be true 20 years from now. We need to build up a set of tools that will continue to be useful, so that we can adapt.</a:t>
            </a:r>
            <a:endParaRPr lang="en-US" dirty="0"/>
          </a:p>
        </p:txBody>
      </p:sp>
      <p:sp>
        <p:nvSpPr>
          <p:cNvPr id="8" name="TextBox 7"/>
          <p:cNvSpPr txBox="1"/>
          <p:nvPr/>
        </p:nvSpPr>
        <p:spPr>
          <a:xfrm>
            <a:off x="457200" y="4301930"/>
            <a:ext cx="8229600" cy="1077218"/>
          </a:xfrm>
          <a:prstGeom prst="rect">
            <a:avLst/>
          </a:prstGeom>
          <a:noFill/>
        </p:spPr>
        <p:txBody>
          <a:bodyPr wrap="square" rtlCol="0">
            <a:spAutoFit/>
          </a:bodyPr>
          <a:lstStyle/>
          <a:p>
            <a:r>
              <a:rPr lang="en-US" sz="2800" b="1" dirty="0" smtClean="0">
                <a:solidFill>
                  <a:srgbClr val="595959"/>
                </a:solidFill>
              </a:rPr>
              <a:t>Pictures convince people.</a:t>
            </a:r>
          </a:p>
          <a:p>
            <a:r>
              <a:rPr lang="en-US" dirty="0" smtClean="0"/>
              <a:t>As humans, we are much better at deriving meaning from images than numbers. A table has never changed my mind about anything.</a:t>
            </a:r>
            <a:endParaRPr lang="en-US" dirty="0"/>
          </a:p>
        </p:txBody>
      </p:sp>
      <p:sp>
        <p:nvSpPr>
          <p:cNvPr id="9" name="TextBox 8"/>
          <p:cNvSpPr txBox="1"/>
          <p:nvPr/>
        </p:nvSpPr>
        <p:spPr>
          <a:xfrm>
            <a:off x="457200" y="2789265"/>
            <a:ext cx="8229600" cy="1354217"/>
          </a:xfrm>
          <a:prstGeom prst="rect">
            <a:avLst/>
          </a:prstGeom>
          <a:noFill/>
        </p:spPr>
        <p:txBody>
          <a:bodyPr wrap="square" rtlCol="0">
            <a:spAutoFit/>
          </a:bodyPr>
          <a:lstStyle/>
          <a:p>
            <a:r>
              <a:rPr lang="en-US" sz="2800" b="1" dirty="0" smtClean="0">
                <a:solidFill>
                  <a:srgbClr val="595959"/>
                </a:solidFill>
              </a:rPr>
              <a:t>Look at your data.</a:t>
            </a:r>
          </a:p>
          <a:p>
            <a:r>
              <a:rPr lang="en-US" dirty="0" smtClean="0"/>
              <a:t>Understanding the experiment and understanding the data are different. It is important to spend time “getting to know” your data, so that you understand what it’s telling you (or not telling you).</a:t>
            </a:r>
            <a:endParaRPr lang="en-US" dirty="0"/>
          </a:p>
        </p:txBody>
      </p:sp>
      <p:sp>
        <p:nvSpPr>
          <p:cNvPr id="10" name="TextBox 9"/>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1" name="Rectangle 10"/>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2" name="Rectangle 11"/>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3" name="TextBox 12"/>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22366965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Storytelling</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5" name="Picture 4" descr="impulse_model.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6292" y="1818218"/>
            <a:ext cx="4665525" cy="3949954"/>
          </a:xfrm>
          <a:prstGeom prst="rect">
            <a:avLst/>
          </a:prstGeom>
        </p:spPr>
      </p:pic>
      <p:pic>
        <p:nvPicPr>
          <p:cNvPr id="8" name="Picture 7" descr="Screen Shot 2017-04-13 at 12.11.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2" y="2406770"/>
            <a:ext cx="8853268" cy="2489050"/>
          </a:xfrm>
          <a:prstGeom prst="rect">
            <a:avLst/>
          </a:prstGeom>
        </p:spPr>
      </p:pic>
      <p:sp>
        <p:nvSpPr>
          <p:cNvPr id="9" name="TextBox 8"/>
          <p:cNvSpPr txBox="1"/>
          <p:nvPr/>
        </p:nvSpPr>
        <p:spPr>
          <a:xfrm>
            <a:off x="290732" y="5789016"/>
            <a:ext cx="8570055" cy="461665"/>
          </a:xfrm>
          <a:prstGeom prst="rect">
            <a:avLst/>
          </a:prstGeom>
          <a:noFill/>
        </p:spPr>
        <p:txBody>
          <a:bodyPr wrap="square" rtlCol="0">
            <a:spAutoFit/>
          </a:bodyPr>
          <a:lstStyle/>
          <a:p>
            <a:r>
              <a:rPr lang="en-US" sz="1200" dirty="0" err="1" smtClean="0">
                <a:latin typeface="Cambria"/>
                <a:cs typeface="Cambria"/>
              </a:rPr>
              <a:t>Chechik</a:t>
            </a:r>
            <a:r>
              <a:rPr lang="en-US" sz="1200" dirty="0" smtClean="0">
                <a:latin typeface="Cambria"/>
                <a:cs typeface="Cambria"/>
              </a:rPr>
              <a:t> G, </a:t>
            </a:r>
            <a:r>
              <a:rPr lang="en-US" sz="1200" dirty="0" err="1" smtClean="0">
                <a:latin typeface="Cambria"/>
                <a:cs typeface="Cambria"/>
              </a:rPr>
              <a:t>Koller</a:t>
            </a:r>
            <a:r>
              <a:rPr lang="en-US" sz="1200" dirty="0" smtClean="0">
                <a:latin typeface="Cambria"/>
                <a:cs typeface="Cambria"/>
              </a:rPr>
              <a:t> D. Timing of gene expression responses to environmental changes. J </a:t>
            </a:r>
            <a:r>
              <a:rPr lang="en-US" sz="1200" dirty="0" err="1" smtClean="0">
                <a:latin typeface="Cambria"/>
                <a:cs typeface="Cambria"/>
              </a:rPr>
              <a:t>Comput</a:t>
            </a:r>
            <a:r>
              <a:rPr lang="en-US" sz="1200" dirty="0" smtClean="0">
                <a:latin typeface="Cambria"/>
                <a:cs typeface="Cambria"/>
              </a:rPr>
              <a:t> Biol. 2009;16(2):279–90. </a:t>
            </a:r>
            <a:r>
              <a:rPr lang="en-US" sz="1200" dirty="0" err="1" smtClean="0">
                <a:latin typeface="Cambria"/>
                <a:cs typeface="Cambria"/>
              </a:rPr>
              <a:t>doi</a:t>
            </a:r>
            <a:r>
              <a:rPr lang="en-US" sz="1200" dirty="0" smtClean="0">
                <a:latin typeface="Cambria"/>
                <a:cs typeface="Cambria"/>
              </a:rPr>
              <a:t>: 10.1089/cmb.2008.13TT.</a:t>
            </a:r>
            <a:endParaRPr lang="en-US" sz="1200" dirty="0">
              <a:latin typeface="Cambria"/>
              <a:cs typeface="Cambria"/>
            </a:endParaRPr>
          </a:p>
        </p:txBody>
      </p:sp>
      <p:sp>
        <p:nvSpPr>
          <p:cNvPr id="2" name="TextBox 1"/>
          <p:cNvSpPr txBox="1"/>
          <p:nvPr/>
        </p:nvSpPr>
        <p:spPr>
          <a:xfrm>
            <a:off x="3756525" y="1403684"/>
            <a:ext cx="1923799" cy="400110"/>
          </a:xfrm>
          <a:prstGeom prst="rect">
            <a:avLst/>
          </a:prstGeom>
          <a:noFill/>
        </p:spPr>
        <p:txBody>
          <a:bodyPr wrap="none" rtlCol="0">
            <a:spAutoFit/>
          </a:bodyPr>
          <a:lstStyle/>
          <a:p>
            <a:r>
              <a:rPr lang="en-US" sz="2000" dirty="0" smtClean="0">
                <a:latin typeface="Helvetica"/>
                <a:cs typeface="Helvetica"/>
              </a:rPr>
              <a:t>Impulse Model:</a:t>
            </a:r>
            <a:endParaRPr lang="en-US" sz="2000" dirty="0">
              <a:latin typeface="Helvetica"/>
              <a:cs typeface="Helvetica"/>
            </a:endParaRPr>
          </a:p>
        </p:txBody>
      </p:sp>
      <p:sp>
        <p:nvSpPr>
          <p:cNvPr id="10" name="TextBox 9"/>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1" name="Rectangle 10"/>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2" name="Rectangle 11"/>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3" name="TextBox 12"/>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6536833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Foundations of Biostatistical Practice</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457200" y="1234000"/>
            <a:ext cx="8229600" cy="1077218"/>
          </a:xfrm>
          <a:prstGeom prst="rect">
            <a:avLst/>
          </a:prstGeom>
          <a:noFill/>
        </p:spPr>
        <p:txBody>
          <a:bodyPr wrap="square" rtlCol="0">
            <a:spAutoFit/>
          </a:bodyPr>
          <a:lstStyle/>
          <a:p>
            <a:r>
              <a:rPr lang="en-US" sz="2800" b="1" dirty="0" smtClean="0">
                <a:solidFill>
                  <a:schemeClr val="tx1">
                    <a:lumMod val="65000"/>
                    <a:lumOff val="35000"/>
                  </a:schemeClr>
                </a:solidFill>
                <a:latin typeface="Helvetica"/>
                <a:cs typeface="Helvetica"/>
              </a:rPr>
              <a:t>Data is everywhere.</a:t>
            </a:r>
          </a:p>
          <a:p>
            <a:r>
              <a:rPr lang="en-US" dirty="0" smtClean="0">
                <a:latin typeface="Helvetica"/>
                <a:cs typeface="Helvetica"/>
              </a:rPr>
              <a:t>Every new tool collects more data than the one before it. </a:t>
            </a:r>
            <a:r>
              <a:rPr lang="en-US" dirty="0">
                <a:latin typeface="Helvetica"/>
                <a:cs typeface="Helvetica"/>
              </a:rPr>
              <a:t>Quantitative skills are more fundamental to scientific research than ever before</a:t>
            </a:r>
            <a:r>
              <a:rPr lang="en-US" dirty="0" smtClean="0">
                <a:latin typeface="Helvetica"/>
                <a:cs typeface="Helvetica"/>
              </a:rPr>
              <a:t>.</a:t>
            </a:r>
            <a:endParaRPr lang="en-US" dirty="0">
              <a:latin typeface="Helvetica"/>
              <a:cs typeface="Helvetica"/>
            </a:endParaRPr>
          </a:p>
        </p:txBody>
      </p:sp>
      <p:sp>
        <p:nvSpPr>
          <p:cNvPr id="9" name="TextBox 8"/>
          <p:cNvSpPr txBox="1"/>
          <p:nvPr/>
        </p:nvSpPr>
        <p:spPr>
          <a:xfrm>
            <a:off x="457200" y="4076120"/>
            <a:ext cx="8229600" cy="800219"/>
          </a:xfrm>
          <a:prstGeom prst="rect">
            <a:avLst/>
          </a:prstGeom>
          <a:noFill/>
        </p:spPr>
        <p:txBody>
          <a:bodyPr wrap="square" rtlCol="0">
            <a:spAutoFit/>
          </a:bodyPr>
          <a:lstStyle/>
          <a:p>
            <a:r>
              <a:rPr lang="en-US" sz="2800" b="1" dirty="0">
                <a:solidFill>
                  <a:srgbClr val="595959"/>
                </a:solidFill>
                <a:latin typeface="Helvetica"/>
                <a:cs typeface="Helvetica"/>
              </a:rPr>
              <a:t>Terminology</a:t>
            </a:r>
          </a:p>
          <a:p>
            <a:r>
              <a:rPr lang="en-US" dirty="0" smtClean="0">
                <a:latin typeface="Helvetica"/>
                <a:cs typeface="Helvetica"/>
              </a:rPr>
              <a:t>Biostatistics</a:t>
            </a:r>
            <a:r>
              <a:rPr lang="en-US" dirty="0" smtClean="0">
                <a:latin typeface="Helvetica"/>
                <a:cs typeface="Helvetica"/>
              </a:rPr>
              <a:t>, (applied) statistics, data science, computational biology?</a:t>
            </a:r>
            <a:endParaRPr lang="en-US" dirty="0">
              <a:latin typeface="Helvetica"/>
              <a:cs typeface="Helvetica"/>
            </a:endParaRPr>
          </a:p>
        </p:txBody>
      </p:sp>
      <p:sp>
        <p:nvSpPr>
          <p:cNvPr id="10" name="TextBox 9"/>
          <p:cNvSpPr txBox="1"/>
          <p:nvPr/>
        </p:nvSpPr>
        <p:spPr>
          <a:xfrm>
            <a:off x="457200" y="2656604"/>
            <a:ext cx="8229600" cy="1077218"/>
          </a:xfrm>
          <a:prstGeom prst="rect">
            <a:avLst/>
          </a:prstGeom>
          <a:noFill/>
        </p:spPr>
        <p:txBody>
          <a:bodyPr wrap="square" rtlCol="0">
            <a:spAutoFit/>
          </a:bodyPr>
          <a:lstStyle/>
          <a:p>
            <a:r>
              <a:rPr lang="en-US" sz="2800" b="1" dirty="0" smtClean="0">
                <a:solidFill>
                  <a:srgbClr val="595959"/>
                </a:solidFill>
                <a:latin typeface="Helvetica"/>
                <a:cs typeface="Helvetica"/>
              </a:rPr>
              <a:t>Science and Uncertainty</a:t>
            </a:r>
          </a:p>
          <a:p>
            <a:r>
              <a:rPr lang="en-US" dirty="0" smtClean="0">
                <a:latin typeface="Helvetica"/>
                <a:cs typeface="Helvetica"/>
              </a:rPr>
              <a:t>We should be as clear as possible about what we do and do not know. Statistics can help with that; it is how we quantify our uncertainty. </a:t>
            </a:r>
            <a:endParaRPr lang="en-US" dirty="0">
              <a:latin typeface="Helvetica"/>
              <a:cs typeface="Helvetica"/>
            </a:endParaRPr>
          </a:p>
        </p:txBody>
      </p:sp>
      <p:sp>
        <p:nvSpPr>
          <p:cNvPr id="14" name="Rectangle 13"/>
          <p:cNvSpPr/>
          <p:nvPr/>
        </p:nvSpPr>
        <p:spPr>
          <a:xfrm>
            <a:off x="3139571" y="6332355"/>
            <a:ext cx="1428245" cy="539114"/>
          </a:xfrm>
          <a:prstGeom prst="rect">
            <a:avLst/>
          </a:prstGeom>
          <a:solidFill>
            <a:srgbClr val="4F622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5" name="Rectangle 14"/>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6" name="TextBox 15"/>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7" name="TextBox 16"/>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2550207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Storytelling</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5" name="Picture 4" descr="flam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555" y="1958848"/>
            <a:ext cx="3812109" cy="2645472"/>
          </a:xfrm>
          <a:prstGeom prst="rect">
            <a:avLst/>
          </a:prstGeom>
        </p:spPr>
      </p:pic>
      <p:pic>
        <p:nvPicPr>
          <p:cNvPr id="8" name="Picture 7" descr="flam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446" y="1958848"/>
            <a:ext cx="3812109" cy="2645472"/>
          </a:xfrm>
          <a:prstGeom prst="rect">
            <a:avLst/>
          </a:prstGeom>
        </p:spPr>
      </p:pic>
      <p:sp>
        <p:nvSpPr>
          <p:cNvPr id="9" name="TextBox 8"/>
          <p:cNvSpPr txBox="1"/>
          <p:nvPr/>
        </p:nvSpPr>
        <p:spPr>
          <a:xfrm>
            <a:off x="2451998" y="1774182"/>
            <a:ext cx="710463" cy="369332"/>
          </a:xfrm>
          <a:prstGeom prst="rect">
            <a:avLst/>
          </a:prstGeom>
          <a:noFill/>
        </p:spPr>
        <p:txBody>
          <a:bodyPr wrap="none" rtlCol="0">
            <a:spAutoFit/>
          </a:bodyPr>
          <a:lstStyle/>
          <a:p>
            <a:r>
              <a:rPr lang="en-US" dirty="0" smtClean="0">
                <a:latin typeface="Helvetica"/>
                <a:cs typeface="Helvetica"/>
              </a:rPr>
              <a:t>GAM</a:t>
            </a:r>
            <a:endParaRPr lang="en-US" dirty="0">
              <a:latin typeface="Helvetica"/>
              <a:cs typeface="Helvetica"/>
            </a:endParaRPr>
          </a:p>
        </p:txBody>
      </p:sp>
      <p:sp>
        <p:nvSpPr>
          <p:cNvPr id="10" name="TextBox 9"/>
          <p:cNvSpPr txBox="1"/>
          <p:nvPr/>
        </p:nvSpPr>
        <p:spPr>
          <a:xfrm>
            <a:off x="6303587" y="1774182"/>
            <a:ext cx="800294" cy="369332"/>
          </a:xfrm>
          <a:prstGeom prst="rect">
            <a:avLst/>
          </a:prstGeom>
          <a:noFill/>
        </p:spPr>
        <p:txBody>
          <a:bodyPr wrap="none" rtlCol="0">
            <a:spAutoFit/>
          </a:bodyPr>
          <a:lstStyle/>
          <a:p>
            <a:r>
              <a:rPr lang="en-US" dirty="0" smtClean="0">
                <a:latin typeface="Helvetica"/>
                <a:cs typeface="Helvetica"/>
              </a:rPr>
              <a:t>FLAM</a:t>
            </a:r>
            <a:endParaRPr lang="en-US" dirty="0">
              <a:latin typeface="Helvetica"/>
              <a:cs typeface="Helvetica"/>
            </a:endParaRPr>
          </a:p>
        </p:txBody>
      </p:sp>
      <p:sp>
        <p:nvSpPr>
          <p:cNvPr id="11" name="TextBox 10"/>
          <p:cNvSpPr txBox="1"/>
          <p:nvPr/>
        </p:nvSpPr>
        <p:spPr>
          <a:xfrm>
            <a:off x="290732" y="5780782"/>
            <a:ext cx="8584486" cy="461665"/>
          </a:xfrm>
          <a:prstGeom prst="rect">
            <a:avLst/>
          </a:prstGeom>
          <a:noFill/>
        </p:spPr>
        <p:txBody>
          <a:bodyPr wrap="square" rtlCol="0">
            <a:spAutoFit/>
          </a:bodyPr>
          <a:lstStyle/>
          <a:p>
            <a:r>
              <a:rPr lang="en-US" sz="1200" dirty="0" smtClean="0">
                <a:latin typeface="Cambria"/>
                <a:cs typeface="Cambria"/>
              </a:rPr>
              <a:t>Ashley Petersen, Daniela Witten, and Noah Simon. Fused lasso additive model. Journal of Computational and Graphical Statistics, forthcoming.</a:t>
            </a:r>
          </a:p>
        </p:txBody>
      </p:sp>
      <p:sp>
        <p:nvSpPr>
          <p:cNvPr id="12" name="TextBox 11"/>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3" name="Rectangle 12"/>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4" name="Rectangle 13"/>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5" name="TextBox 14"/>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420441117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Information Density</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5" name="Picture 4" descr="Screen Shot 2017-04-13 at 2.42.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038" y="1049125"/>
            <a:ext cx="7566719" cy="4965380"/>
          </a:xfrm>
          <a:prstGeom prst="rect">
            <a:avLst/>
          </a:prstGeom>
        </p:spPr>
      </p:pic>
      <p:sp>
        <p:nvSpPr>
          <p:cNvPr id="8" name="TextBox 7"/>
          <p:cNvSpPr txBox="1"/>
          <p:nvPr/>
        </p:nvSpPr>
        <p:spPr>
          <a:xfrm>
            <a:off x="290731" y="6011109"/>
            <a:ext cx="8570055" cy="276999"/>
          </a:xfrm>
          <a:prstGeom prst="rect">
            <a:avLst/>
          </a:prstGeom>
          <a:noFill/>
        </p:spPr>
        <p:txBody>
          <a:bodyPr wrap="square" rtlCol="0">
            <a:spAutoFit/>
          </a:bodyPr>
          <a:lstStyle/>
          <a:p>
            <a:r>
              <a:rPr lang="en-US" sz="1200" dirty="0" smtClean="0">
                <a:latin typeface="Cambria"/>
                <a:cs typeface="Cambria"/>
              </a:rPr>
              <a:t>https://</a:t>
            </a:r>
            <a:r>
              <a:rPr lang="en-US" sz="1200" dirty="0" err="1" smtClean="0">
                <a:latin typeface="Cambria"/>
                <a:cs typeface="Cambria"/>
              </a:rPr>
              <a:t>www.biostat.wisc.edu</a:t>
            </a:r>
            <a:r>
              <a:rPr lang="en-US" sz="1200" dirty="0" smtClean="0">
                <a:latin typeface="Cambria"/>
                <a:cs typeface="Cambria"/>
              </a:rPr>
              <a:t>/~</a:t>
            </a:r>
            <a:r>
              <a:rPr lang="en-US" sz="1200" dirty="0" err="1" smtClean="0">
                <a:latin typeface="Cambria"/>
                <a:cs typeface="Cambria"/>
              </a:rPr>
              <a:t>kbroman</a:t>
            </a:r>
            <a:r>
              <a:rPr lang="en-US" sz="1200" dirty="0" smtClean="0">
                <a:latin typeface="Cambria"/>
                <a:cs typeface="Cambria"/>
              </a:rPr>
              <a:t>/presentations/berkeley2017.pdf</a:t>
            </a:r>
            <a:endParaRPr lang="en-US" sz="1200" dirty="0">
              <a:latin typeface="Cambria"/>
              <a:cs typeface="Cambria"/>
            </a:endParaRPr>
          </a:p>
        </p:txBody>
      </p:sp>
      <p:sp>
        <p:nvSpPr>
          <p:cNvPr id="9" name="TextBox 8"/>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0" name="Rectangle 9"/>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1" name="Rectangle 10"/>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2" name="TextBox 11"/>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87866848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Information Density</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5" name="Picture 4" descr="HMW_cord_26_MANHA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17" y="832486"/>
            <a:ext cx="8229600" cy="5486400"/>
          </a:xfrm>
          <a:prstGeom prst="rect">
            <a:avLst/>
          </a:prstGeom>
        </p:spPr>
      </p:pic>
      <p:sp>
        <p:nvSpPr>
          <p:cNvPr id="8" name="TextBox 7"/>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9" name="Rectangle 8"/>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0" name="Rectangle 9"/>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1" name="TextBox 10"/>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82603856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Information Density</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5" name="Picture 4" descr="OE_heatmap_orn.pdf"/>
          <p:cNvPicPr>
            <a:picLocks noChangeAspect="1"/>
          </p:cNvPicPr>
          <p:nvPr/>
        </p:nvPicPr>
        <p:blipFill rotWithShape="1">
          <a:blip r:embed="rId2">
            <a:extLst>
              <a:ext uri="{28A0092B-C50C-407E-A947-70E740481C1C}">
                <a14:useLocalDpi xmlns:a14="http://schemas.microsoft.com/office/drawing/2010/main" val="0"/>
              </a:ext>
            </a:extLst>
          </a:blip>
          <a:srcRect t="22160"/>
          <a:stretch/>
        </p:blipFill>
        <p:spPr>
          <a:xfrm>
            <a:off x="312198" y="1592018"/>
            <a:ext cx="7708238" cy="4285799"/>
          </a:xfrm>
          <a:prstGeom prst="rect">
            <a:avLst/>
          </a:prstGeom>
        </p:spPr>
      </p:pic>
      <p:pic>
        <p:nvPicPr>
          <p:cNvPr id="8" name="Picture 7" descr="OE_heatmap_orn_legen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436" y="1977755"/>
            <a:ext cx="801250" cy="2670833"/>
          </a:xfrm>
          <a:prstGeom prst="rect">
            <a:avLst/>
          </a:prstGeom>
        </p:spPr>
      </p:pic>
      <p:sp>
        <p:nvSpPr>
          <p:cNvPr id="9" name="TextBox 8"/>
          <p:cNvSpPr txBox="1"/>
          <p:nvPr/>
        </p:nvSpPr>
        <p:spPr>
          <a:xfrm>
            <a:off x="4444821" y="1389998"/>
            <a:ext cx="1132755" cy="307777"/>
          </a:xfrm>
          <a:prstGeom prst="rect">
            <a:avLst/>
          </a:prstGeom>
          <a:noFill/>
        </p:spPr>
        <p:txBody>
          <a:bodyPr wrap="none" rtlCol="0">
            <a:spAutoFit/>
          </a:bodyPr>
          <a:lstStyle/>
          <a:p>
            <a:r>
              <a:rPr lang="en-US" sz="1400" dirty="0" smtClean="0">
                <a:latin typeface="Helvetica"/>
                <a:cs typeface="Helvetica"/>
              </a:rPr>
              <a:t>Pseudotime</a:t>
            </a:r>
            <a:endParaRPr lang="en-US" sz="1400" dirty="0">
              <a:latin typeface="Helvetica"/>
              <a:cs typeface="Helvetica"/>
            </a:endParaRPr>
          </a:p>
        </p:txBody>
      </p:sp>
      <p:sp>
        <p:nvSpPr>
          <p:cNvPr id="10" name="TextBox 9"/>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1" name="Rectangle 10"/>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2" name="Rectangle 11"/>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3" name="TextBox 12"/>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94586098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What was I thinking?</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5" name="Picture 4" descr="parallel_plot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28" y="1340000"/>
            <a:ext cx="7996971" cy="4191721"/>
          </a:xfrm>
          <a:prstGeom prst="rect">
            <a:avLst/>
          </a:prstGeom>
        </p:spPr>
      </p:pic>
      <p:sp>
        <p:nvSpPr>
          <p:cNvPr id="8" name="TextBox 7"/>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9" name="Rectangle 8"/>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0" name="Rectangle 9"/>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1" name="TextBox 10"/>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8199241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URE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3" y="64343"/>
            <a:ext cx="9144000" cy="6858000"/>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It’s a process</a:t>
            </a:r>
            <a:r>
              <a:rPr lang="mr-IN" sz="3600" dirty="0" smtClean="0">
                <a:solidFill>
                  <a:schemeClr val="tx1">
                    <a:lumMod val="65000"/>
                    <a:lumOff val="35000"/>
                  </a:schemeClr>
                </a:solidFill>
                <a:latin typeface="Rockwell"/>
                <a:cs typeface="Rockwell"/>
              </a:rPr>
              <a:t>…</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9" name="Rectangle 8"/>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0" name="Rectangle 9"/>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1" name="TextBox 10"/>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210837590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Types of Data</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Rectangle 4"/>
          <p:cNvSpPr/>
          <p:nvPr/>
        </p:nvSpPr>
        <p:spPr>
          <a:xfrm>
            <a:off x="2202568" y="1861508"/>
            <a:ext cx="211057" cy="2640745"/>
          </a:xfrm>
          <a:prstGeom prst="rect">
            <a:avLst/>
          </a:prstGeom>
          <a:gradFill>
            <a:gsLst>
              <a:gs pos="100000">
                <a:schemeClr val="accent6"/>
              </a:gs>
              <a:gs pos="0">
                <a:schemeClr val="accent5"/>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rot="16200000">
            <a:off x="1817645" y="4931377"/>
            <a:ext cx="997489" cy="307777"/>
          </a:xfrm>
          <a:prstGeom prst="rect">
            <a:avLst/>
          </a:prstGeom>
          <a:noFill/>
        </p:spPr>
        <p:txBody>
          <a:bodyPr wrap="none" rtlCol="0">
            <a:spAutoFit/>
          </a:bodyPr>
          <a:lstStyle/>
          <a:p>
            <a:pPr algn="r"/>
            <a:r>
              <a:rPr lang="en-US" sz="1400" dirty="0" smtClean="0"/>
              <a:t>continuous</a:t>
            </a:r>
            <a:endParaRPr lang="en-US" sz="1400" dirty="0"/>
          </a:p>
        </p:txBody>
      </p:sp>
      <p:sp>
        <p:nvSpPr>
          <p:cNvPr id="9" name="Rectangle 8"/>
          <p:cNvSpPr/>
          <p:nvPr/>
        </p:nvSpPr>
        <p:spPr>
          <a:xfrm>
            <a:off x="3018806" y="1861508"/>
            <a:ext cx="211057" cy="8924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018806" y="2753945"/>
            <a:ext cx="211057" cy="10534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018806" y="3807356"/>
            <a:ext cx="211057" cy="6948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rot="16200000">
            <a:off x="2634520" y="4923706"/>
            <a:ext cx="982147" cy="307777"/>
          </a:xfrm>
          <a:prstGeom prst="rect">
            <a:avLst/>
          </a:prstGeom>
          <a:noFill/>
        </p:spPr>
        <p:txBody>
          <a:bodyPr wrap="none" rtlCol="0">
            <a:spAutoFit/>
          </a:bodyPr>
          <a:lstStyle/>
          <a:p>
            <a:pPr algn="r"/>
            <a:r>
              <a:rPr lang="en-US" sz="1400" dirty="0" smtClean="0"/>
              <a:t>categorical</a:t>
            </a:r>
            <a:endParaRPr lang="en-US" sz="1400" dirty="0"/>
          </a:p>
        </p:txBody>
      </p:sp>
      <p:sp>
        <p:nvSpPr>
          <p:cNvPr id="13" name="Rectangle 12"/>
          <p:cNvSpPr/>
          <p:nvPr/>
        </p:nvSpPr>
        <p:spPr>
          <a:xfrm>
            <a:off x="3849475" y="1861508"/>
            <a:ext cx="211057" cy="1772686"/>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849475" y="3634194"/>
            <a:ext cx="211057" cy="86805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rot="16200000">
            <a:off x="3633098" y="4755797"/>
            <a:ext cx="646331" cy="307777"/>
          </a:xfrm>
          <a:prstGeom prst="rect">
            <a:avLst/>
          </a:prstGeom>
          <a:noFill/>
        </p:spPr>
        <p:txBody>
          <a:bodyPr wrap="none" rtlCol="0">
            <a:spAutoFit/>
          </a:bodyPr>
          <a:lstStyle/>
          <a:p>
            <a:pPr algn="r"/>
            <a:r>
              <a:rPr lang="en-US" sz="1400" dirty="0" smtClean="0"/>
              <a:t>binary</a:t>
            </a:r>
            <a:endParaRPr lang="en-US" sz="1400" dirty="0"/>
          </a:p>
        </p:txBody>
      </p:sp>
      <p:sp>
        <p:nvSpPr>
          <p:cNvPr id="16" name="Rectangle 15"/>
          <p:cNvSpPr/>
          <p:nvPr/>
        </p:nvSpPr>
        <p:spPr>
          <a:xfrm>
            <a:off x="4691901" y="1861509"/>
            <a:ext cx="211057" cy="533920"/>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691901" y="3982763"/>
            <a:ext cx="211057" cy="519490"/>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rot="16200000">
            <a:off x="4449195" y="4782128"/>
            <a:ext cx="698992" cy="307777"/>
          </a:xfrm>
          <a:prstGeom prst="rect">
            <a:avLst/>
          </a:prstGeom>
          <a:noFill/>
        </p:spPr>
        <p:txBody>
          <a:bodyPr wrap="none" rtlCol="0">
            <a:spAutoFit/>
          </a:bodyPr>
          <a:lstStyle/>
          <a:p>
            <a:pPr algn="r"/>
            <a:r>
              <a:rPr lang="en-US" sz="1400" dirty="0" smtClean="0"/>
              <a:t>ordinal</a:t>
            </a:r>
            <a:endParaRPr lang="en-US" sz="1400" dirty="0"/>
          </a:p>
        </p:txBody>
      </p:sp>
      <p:sp>
        <p:nvSpPr>
          <p:cNvPr id="19" name="Rectangle 18"/>
          <p:cNvSpPr/>
          <p:nvPr/>
        </p:nvSpPr>
        <p:spPr>
          <a:xfrm>
            <a:off x="4691901" y="3331157"/>
            <a:ext cx="211057" cy="651606"/>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4691901" y="2395429"/>
            <a:ext cx="211057" cy="935728"/>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Donut 20"/>
          <p:cNvSpPr>
            <a:spLocks noChangeAspect="1"/>
          </p:cNvSpPr>
          <p:nvPr/>
        </p:nvSpPr>
        <p:spPr>
          <a:xfrm>
            <a:off x="5599324" y="2339952"/>
            <a:ext cx="1746181" cy="1746066"/>
          </a:xfrm>
          <a:prstGeom prst="donut">
            <a:avLst>
              <a:gd name="adj" fmla="val 10184"/>
            </a:avLst>
          </a:prstGeom>
          <a:gradFill>
            <a:gsLst>
              <a:gs pos="0">
                <a:schemeClr val="accent5"/>
              </a:gs>
              <a:gs pos="100000">
                <a:schemeClr val="accent6"/>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rot="16200000">
            <a:off x="6108890" y="4794840"/>
            <a:ext cx="724415" cy="307777"/>
          </a:xfrm>
          <a:prstGeom prst="rect">
            <a:avLst/>
          </a:prstGeom>
          <a:noFill/>
        </p:spPr>
        <p:txBody>
          <a:bodyPr wrap="none" rtlCol="0">
            <a:spAutoFit/>
          </a:bodyPr>
          <a:lstStyle/>
          <a:p>
            <a:pPr algn="r"/>
            <a:r>
              <a:rPr lang="en-US" sz="1400" dirty="0" smtClean="0"/>
              <a:t>circular</a:t>
            </a:r>
            <a:endParaRPr lang="en-US" sz="1400" dirty="0"/>
          </a:p>
        </p:txBody>
      </p:sp>
      <p:sp>
        <p:nvSpPr>
          <p:cNvPr id="23" name="TextBox 22"/>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24" name="Rectangle 23"/>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25" name="Rectangle 24"/>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26" name="TextBox 25"/>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21083759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animBg="1"/>
      <p:bldP spid="14" grpId="0" animBg="1"/>
      <p:bldP spid="15" grpId="0"/>
      <p:bldP spid="16" grpId="0" animBg="1"/>
      <p:bldP spid="17" grpId="0" animBg="1"/>
      <p:bldP spid="18" grpId="0"/>
      <p:bldP spid="19" grpId="0" animBg="1"/>
      <p:bldP spid="20" grpId="0" animBg="1"/>
      <p:bldP spid="21" grpId="0" animBg="1"/>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eekday_dens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2486"/>
            <a:ext cx="9144000" cy="5486400"/>
          </a:xfrm>
          <a:prstGeom prst="rect">
            <a:avLst/>
          </a:prstGeom>
        </p:spPr>
      </p:pic>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Types of Data</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9" name="Rectangle 8"/>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0" name="Rectangle 9"/>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1" name="TextBox 10"/>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64969010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Types of Data</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23" name="TextBox 22"/>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24" name="Rectangle 23"/>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25" name="Rectangle 24"/>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26" name="TextBox 25"/>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
        <p:nvSpPr>
          <p:cNvPr id="28" name="Rectangle 27"/>
          <p:cNvSpPr/>
          <p:nvPr/>
        </p:nvSpPr>
        <p:spPr>
          <a:xfrm>
            <a:off x="491023" y="2677124"/>
            <a:ext cx="111622" cy="1396617"/>
          </a:xfrm>
          <a:prstGeom prst="rect">
            <a:avLst/>
          </a:prstGeom>
          <a:gradFill>
            <a:gsLst>
              <a:gs pos="100000">
                <a:schemeClr val="accent6"/>
              </a:gs>
              <a:gs pos="0">
                <a:schemeClr val="accent5"/>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Donut 31"/>
          <p:cNvSpPr>
            <a:spLocks noChangeAspect="1"/>
          </p:cNvSpPr>
          <p:nvPr/>
        </p:nvSpPr>
        <p:spPr>
          <a:xfrm>
            <a:off x="843248" y="2913703"/>
            <a:ext cx="923506" cy="923446"/>
          </a:xfrm>
          <a:prstGeom prst="donut">
            <a:avLst>
              <a:gd name="adj" fmla="val 10184"/>
            </a:avLst>
          </a:prstGeom>
          <a:gradFill>
            <a:gsLst>
              <a:gs pos="0">
                <a:schemeClr val="accent5"/>
              </a:gs>
              <a:gs pos="100000">
                <a:schemeClr val="accent6"/>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56" name="Picture 55" descr="im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0331" y="809529"/>
            <a:ext cx="2931514" cy="2345211"/>
          </a:xfrm>
          <a:prstGeom prst="rect">
            <a:avLst/>
          </a:prstGeom>
        </p:spPr>
      </p:pic>
      <p:pic>
        <p:nvPicPr>
          <p:cNvPr id="60" name="Picture 59" descr="im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331" y="2740244"/>
            <a:ext cx="2931514" cy="2345211"/>
          </a:xfrm>
          <a:prstGeom prst="rect">
            <a:avLst/>
          </a:prstGeom>
        </p:spPr>
      </p:pic>
      <p:pic>
        <p:nvPicPr>
          <p:cNvPr id="61" name="Picture 60" descr="image.pdf"/>
          <p:cNvPicPr>
            <a:picLocks noChangeAspect="1"/>
          </p:cNvPicPr>
          <p:nvPr/>
        </p:nvPicPr>
        <p:blipFill rotWithShape="1">
          <a:blip r:embed="rId4">
            <a:extLst>
              <a:ext uri="{28A0092B-C50C-407E-A947-70E740481C1C}">
                <a14:useLocalDpi xmlns:a14="http://schemas.microsoft.com/office/drawing/2010/main" val="0"/>
              </a:ext>
            </a:extLst>
          </a:blip>
          <a:srcRect b="25518"/>
          <a:stretch/>
        </p:blipFill>
        <p:spPr>
          <a:xfrm>
            <a:off x="5361845" y="2736488"/>
            <a:ext cx="2931514" cy="1746766"/>
          </a:xfrm>
          <a:prstGeom prst="rect">
            <a:avLst/>
          </a:prstGeom>
        </p:spPr>
      </p:pic>
      <p:pic>
        <p:nvPicPr>
          <p:cNvPr id="62" name="Picture 61" descr="image.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1845" y="809529"/>
            <a:ext cx="2931514" cy="2345211"/>
          </a:xfrm>
          <a:prstGeom prst="rect">
            <a:avLst/>
          </a:prstGeom>
        </p:spPr>
      </p:pic>
      <p:pic>
        <p:nvPicPr>
          <p:cNvPr id="64" name="Picture 63" descr="imag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3977" y="4483253"/>
            <a:ext cx="2931514" cy="2345211"/>
          </a:xfrm>
          <a:prstGeom prst="rect">
            <a:avLst/>
          </a:prstGeom>
        </p:spPr>
      </p:pic>
      <p:sp>
        <p:nvSpPr>
          <p:cNvPr id="67" name="TextBox 66"/>
          <p:cNvSpPr txBox="1"/>
          <p:nvPr/>
        </p:nvSpPr>
        <p:spPr>
          <a:xfrm>
            <a:off x="602645" y="4329364"/>
            <a:ext cx="997489" cy="307777"/>
          </a:xfrm>
          <a:prstGeom prst="rect">
            <a:avLst/>
          </a:prstGeom>
          <a:noFill/>
        </p:spPr>
        <p:txBody>
          <a:bodyPr wrap="none" rtlCol="0">
            <a:spAutoFit/>
          </a:bodyPr>
          <a:lstStyle/>
          <a:p>
            <a:pPr algn="r"/>
            <a:r>
              <a:rPr lang="en-US" sz="1400" dirty="0" smtClean="0"/>
              <a:t>continuous</a:t>
            </a:r>
            <a:endParaRPr lang="en-US" sz="1400" dirty="0"/>
          </a:p>
        </p:txBody>
      </p:sp>
    </p:spTree>
    <p:extLst>
      <p:ext uri="{BB962C8B-B14F-4D97-AF65-F5344CB8AC3E}">
        <p14:creationId xmlns:p14="http://schemas.microsoft.com/office/powerpoint/2010/main" val="6369911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Types of Data</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23" name="TextBox 22"/>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24" name="Rectangle 23"/>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25" name="Rectangle 24"/>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26" name="TextBox 25"/>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
        <p:nvSpPr>
          <p:cNvPr id="29" name="Rectangle 28"/>
          <p:cNvSpPr/>
          <p:nvPr/>
        </p:nvSpPr>
        <p:spPr>
          <a:xfrm>
            <a:off x="821832" y="2674910"/>
            <a:ext cx="111622" cy="47198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821832" y="3146895"/>
            <a:ext cx="111622" cy="557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821832" y="3704015"/>
            <a:ext cx="111622" cy="3675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3056280" y="3552961"/>
            <a:ext cx="0" cy="108418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3466327" y="3795710"/>
            <a:ext cx="367125" cy="841431"/>
          </a:xfrm>
          <a:prstGeom prst="rect">
            <a:avLst/>
          </a:prstGeom>
          <a:solidFill>
            <a:schemeClr val="accent6">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50000"/>
                </a:schemeClr>
              </a:solidFill>
            </a:endParaRPr>
          </a:p>
        </p:txBody>
      </p:sp>
      <p:cxnSp>
        <p:nvCxnSpPr>
          <p:cNvPr id="42" name="Straight Connector 41"/>
          <p:cNvCxnSpPr/>
          <p:nvPr/>
        </p:nvCxnSpPr>
        <p:spPr>
          <a:xfrm>
            <a:off x="3056282" y="4637141"/>
            <a:ext cx="2764504"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4934826" y="4356664"/>
            <a:ext cx="367125" cy="280477"/>
          </a:xfrm>
          <a:prstGeom prst="rect">
            <a:avLst/>
          </a:prstGeom>
          <a:solidFill>
            <a:schemeClr val="accent3"/>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44" name="Rectangle 43"/>
          <p:cNvSpPr/>
          <p:nvPr/>
        </p:nvSpPr>
        <p:spPr>
          <a:xfrm>
            <a:off x="4200577" y="4076188"/>
            <a:ext cx="367125" cy="560953"/>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cxnSp>
        <p:nvCxnSpPr>
          <p:cNvPr id="27" name="Straight Connector 26"/>
          <p:cNvCxnSpPr/>
          <p:nvPr/>
        </p:nvCxnSpPr>
        <p:spPr>
          <a:xfrm>
            <a:off x="6486651" y="2733860"/>
            <a:ext cx="0" cy="1861144"/>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896698" y="3753573"/>
            <a:ext cx="367125" cy="841431"/>
          </a:xfrm>
          <a:prstGeom prst="rect">
            <a:avLst/>
          </a:prstGeom>
          <a:solidFill>
            <a:schemeClr val="accent6">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50000"/>
                </a:schemeClr>
              </a:solidFill>
            </a:endParaRPr>
          </a:p>
        </p:txBody>
      </p:sp>
      <p:cxnSp>
        <p:nvCxnSpPr>
          <p:cNvPr id="34" name="Straight Connector 33"/>
          <p:cNvCxnSpPr/>
          <p:nvPr/>
        </p:nvCxnSpPr>
        <p:spPr>
          <a:xfrm>
            <a:off x="6486653" y="4595004"/>
            <a:ext cx="1212708"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896698" y="2954280"/>
            <a:ext cx="367125" cy="280477"/>
          </a:xfrm>
          <a:prstGeom prst="rect">
            <a:avLst/>
          </a:prstGeom>
          <a:solidFill>
            <a:schemeClr val="accent3"/>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36" name="Rectangle 35"/>
          <p:cNvSpPr/>
          <p:nvPr/>
        </p:nvSpPr>
        <p:spPr>
          <a:xfrm>
            <a:off x="6896698" y="3234757"/>
            <a:ext cx="367125" cy="560953"/>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38" name="TextBox 37"/>
          <p:cNvSpPr txBox="1"/>
          <p:nvPr/>
        </p:nvSpPr>
        <p:spPr>
          <a:xfrm>
            <a:off x="450051" y="4329364"/>
            <a:ext cx="982147" cy="307777"/>
          </a:xfrm>
          <a:prstGeom prst="rect">
            <a:avLst/>
          </a:prstGeom>
          <a:noFill/>
        </p:spPr>
        <p:txBody>
          <a:bodyPr wrap="none" rtlCol="0">
            <a:spAutoFit/>
          </a:bodyPr>
          <a:lstStyle/>
          <a:p>
            <a:pPr algn="r"/>
            <a:r>
              <a:rPr lang="en-US" sz="1400" dirty="0" smtClean="0"/>
              <a:t>categorical</a:t>
            </a:r>
            <a:endParaRPr lang="en-US" sz="1400" dirty="0"/>
          </a:p>
        </p:txBody>
      </p:sp>
      <p:sp>
        <p:nvSpPr>
          <p:cNvPr id="39" name="TextBox 38"/>
          <p:cNvSpPr txBox="1"/>
          <p:nvPr/>
        </p:nvSpPr>
        <p:spPr>
          <a:xfrm>
            <a:off x="4014305" y="3126502"/>
            <a:ext cx="873005" cy="307777"/>
          </a:xfrm>
          <a:prstGeom prst="rect">
            <a:avLst/>
          </a:prstGeom>
          <a:noFill/>
        </p:spPr>
        <p:txBody>
          <a:bodyPr wrap="none" rtlCol="0">
            <a:spAutoFit/>
          </a:bodyPr>
          <a:lstStyle/>
          <a:p>
            <a:pPr algn="ctr"/>
            <a:r>
              <a:rPr lang="en-US" sz="1400" b="1" dirty="0" smtClean="0">
                <a:latin typeface="Helvetica"/>
                <a:cs typeface="Helvetica"/>
              </a:rPr>
              <a:t>Bar Plot</a:t>
            </a:r>
            <a:endParaRPr lang="en-US" sz="1400" b="1" dirty="0">
              <a:latin typeface="Helvetica"/>
              <a:cs typeface="Helvetica"/>
            </a:endParaRPr>
          </a:p>
        </p:txBody>
      </p:sp>
      <p:sp>
        <p:nvSpPr>
          <p:cNvPr id="45" name="TextBox 44"/>
          <p:cNvSpPr txBox="1"/>
          <p:nvPr/>
        </p:nvSpPr>
        <p:spPr>
          <a:xfrm>
            <a:off x="6635419" y="2069219"/>
            <a:ext cx="873268" cy="523220"/>
          </a:xfrm>
          <a:prstGeom prst="rect">
            <a:avLst/>
          </a:prstGeom>
          <a:noFill/>
        </p:spPr>
        <p:txBody>
          <a:bodyPr wrap="none" rtlCol="0">
            <a:spAutoFit/>
          </a:bodyPr>
          <a:lstStyle/>
          <a:p>
            <a:pPr algn="ctr"/>
            <a:r>
              <a:rPr lang="en-US" sz="1400" b="1" dirty="0" smtClean="0">
                <a:latin typeface="Helvetica"/>
                <a:cs typeface="Helvetica"/>
              </a:rPr>
              <a:t>Stacked</a:t>
            </a:r>
          </a:p>
          <a:p>
            <a:pPr algn="ctr"/>
            <a:r>
              <a:rPr lang="en-US" sz="1400" b="1" dirty="0" smtClean="0">
                <a:latin typeface="Helvetica"/>
                <a:cs typeface="Helvetica"/>
              </a:rPr>
              <a:t>Bar Plot</a:t>
            </a:r>
            <a:endParaRPr lang="en-US" sz="1400" b="1" dirty="0">
              <a:latin typeface="Helvetica"/>
              <a:cs typeface="Helvetica"/>
            </a:endParaRPr>
          </a:p>
        </p:txBody>
      </p:sp>
    </p:spTree>
    <p:extLst>
      <p:ext uri="{BB962C8B-B14F-4D97-AF65-F5344CB8AC3E}">
        <p14:creationId xmlns:p14="http://schemas.microsoft.com/office/powerpoint/2010/main" val="19614330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44" grpId="0" animBg="1"/>
      <p:bldP spid="33" grpId="0" animBg="1"/>
      <p:bldP spid="35" grpId="0" animBg="1"/>
      <p:bldP spid="36" grpId="0" animBg="1"/>
      <p:bldP spid="39" grpId="0"/>
      <p:bldP spid="4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969837"/>
          </a:xfrm>
        </p:spPr>
        <p:txBody>
          <a:bodyPr>
            <a:noAutofit/>
          </a:bodyPr>
          <a:lstStyle/>
          <a:p>
            <a:r>
              <a:rPr lang="en-US" dirty="0">
                <a:solidFill>
                  <a:schemeClr val="accent3">
                    <a:lumMod val="75000"/>
                  </a:schemeClr>
                </a:solidFill>
                <a:latin typeface="Rockwell"/>
                <a:cs typeface="Rockwell"/>
              </a:rPr>
              <a:t>Exploratory Data Analysis</a:t>
            </a:r>
            <a:r>
              <a:rPr lang="en-US" dirty="0">
                <a:solidFill>
                  <a:schemeClr val="accent3">
                    <a:lumMod val="75000"/>
                  </a:schemeClr>
                </a:solidFill>
                <a:latin typeface="Helvetica"/>
                <a:cs typeface="Helvetica"/>
              </a:rPr>
              <a:t/>
            </a:r>
            <a:br>
              <a:rPr lang="en-US" dirty="0">
                <a:solidFill>
                  <a:schemeClr val="accent3">
                    <a:lumMod val="75000"/>
                  </a:schemeClr>
                </a:solidFill>
                <a:latin typeface="Helvetica"/>
                <a:cs typeface="Helvetica"/>
              </a:rPr>
            </a:br>
            <a:endParaRPr lang="en-US" dirty="0"/>
          </a:p>
        </p:txBody>
      </p:sp>
      <p:sp>
        <p:nvSpPr>
          <p:cNvPr id="3" name="Text Placeholder 2"/>
          <p:cNvSpPr>
            <a:spLocks noGrp="1"/>
          </p:cNvSpPr>
          <p:nvPr>
            <p:ph type="body" idx="1"/>
          </p:nvPr>
        </p:nvSpPr>
        <p:spPr>
          <a:xfrm>
            <a:off x="722313" y="2666089"/>
            <a:ext cx="7772400" cy="1500187"/>
          </a:xfrm>
        </p:spPr>
        <p:txBody>
          <a:bodyPr>
            <a:normAutofit/>
          </a:bodyPr>
          <a:lstStyle/>
          <a:p>
            <a:r>
              <a:rPr lang="en-US" sz="2400" dirty="0" smtClean="0">
                <a:latin typeface="Helvetica"/>
                <a:cs typeface="Helvetica"/>
              </a:rPr>
              <a:t>What to do when you get a new dataset</a:t>
            </a:r>
            <a:endParaRPr lang="en-US" sz="2400" dirty="0">
              <a:latin typeface="Helvetica"/>
              <a:cs typeface="Helvetica"/>
            </a:endParaRPr>
          </a:p>
        </p:txBody>
      </p:sp>
      <p:sp>
        <p:nvSpPr>
          <p:cNvPr id="4" name="Rectangle 3"/>
          <p:cNvSpPr/>
          <p:nvPr/>
        </p:nvSpPr>
        <p:spPr>
          <a:xfrm>
            <a:off x="456110" y="4306459"/>
            <a:ext cx="4567817" cy="90786"/>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Rectangle 4"/>
          <p:cNvSpPr/>
          <p:nvPr/>
        </p:nvSpPr>
        <p:spPr>
          <a:xfrm>
            <a:off x="0" y="4250701"/>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Tree>
    <p:extLst>
      <p:ext uri="{BB962C8B-B14F-4D97-AF65-F5344CB8AC3E}">
        <p14:creationId xmlns:p14="http://schemas.microsoft.com/office/powerpoint/2010/main" val="407077584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Types of Data</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TextBox 4"/>
          <p:cNvSpPr txBox="1"/>
          <p:nvPr/>
        </p:nvSpPr>
        <p:spPr>
          <a:xfrm>
            <a:off x="1221244" y="1945032"/>
            <a:ext cx="547821" cy="646331"/>
          </a:xfrm>
          <a:prstGeom prst="rect">
            <a:avLst/>
          </a:prstGeom>
          <a:noFill/>
        </p:spPr>
        <p:txBody>
          <a:bodyPr wrap="none" rtlCol="0">
            <a:spAutoFit/>
          </a:bodyPr>
          <a:lstStyle/>
          <a:p>
            <a:r>
              <a:rPr lang="en-US" sz="3600" dirty="0" smtClean="0"/>
              <a:t>X:</a:t>
            </a:r>
            <a:endParaRPr lang="en-US" sz="3600" dirty="0"/>
          </a:p>
        </p:txBody>
      </p:sp>
      <p:grpSp>
        <p:nvGrpSpPr>
          <p:cNvPr id="8" name="Group 7"/>
          <p:cNvGrpSpPr>
            <a:grpSpLocks noChangeAspect="1"/>
          </p:cNvGrpSpPr>
          <p:nvPr/>
        </p:nvGrpSpPr>
        <p:grpSpPr>
          <a:xfrm>
            <a:off x="3693242" y="1691996"/>
            <a:ext cx="1765921" cy="1396617"/>
            <a:chOff x="2202569" y="2440962"/>
            <a:chExt cx="3339032" cy="2640745"/>
          </a:xfrm>
        </p:grpSpPr>
        <p:sp>
          <p:nvSpPr>
            <p:cNvPr id="9" name="Rectangle 8"/>
            <p:cNvSpPr/>
            <p:nvPr/>
          </p:nvSpPr>
          <p:spPr>
            <a:xfrm>
              <a:off x="2202569" y="2440962"/>
              <a:ext cx="211057" cy="2640745"/>
            </a:xfrm>
            <a:prstGeom prst="rect">
              <a:avLst/>
            </a:prstGeom>
            <a:gradFill>
              <a:gsLst>
                <a:gs pos="100000">
                  <a:schemeClr val="accent6"/>
                </a:gs>
                <a:gs pos="0">
                  <a:schemeClr val="accent5"/>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018807" y="2440962"/>
              <a:ext cx="211057" cy="8924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018807" y="3333399"/>
              <a:ext cx="211057" cy="10534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18807" y="4386810"/>
              <a:ext cx="211057" cy="6948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nut 12"/>
            <p:cNvSpPr>
              <a:spLocks noChangeAspect="1"/>
            </p:cNvSpPr>
            <p:nvPr/>
          </p:nvSpPr>
          <p:spPr>
            <a:xfrm>
              <a:off x="3795420" y="2919406"/>
              <a:ext cx="1746181" cy="1746066"/>
            </a:xfrm>
            <a:prstGeom prst="donut">
              <a:avLst>
                <a:gd name="adj" fmla="val 10184"/>
              </a:avLst>
            </a:prstGeom>
            <a:gradFill>
              <a:gsLst>
                <a:gs pos="0">
                  <a:schemeClr val="accent5"/>
                </a:gs>
                <a:gs pos="100000">
                  <a:schemeClr val="accent6"/>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4" name="TextBox 13"/>
          <p:cNvSpPr txBox="1"/>
          <p:nvPr/>
        </p:nvSpPr>
        <p:spPr>
          <a:xfrm>
            <a:off x="1221244" y="4116106"/>
            <a:ext cx="533169" cy="646331"/>
          </a:xfrm>
          <a:prstGeom prst="rect">
            <a:avLst/>
          </a:prstGeom>
          <a:noFill/>
        </p:spPr>
        <p:txBody>
          <a:bodyPr wrap="none" rtlCol="0">
            <a:spAutoFit/>
          </a:bodyPr>
          <a:lstStyle/>
          <a:p>
            <a:r>
              <a:rPr lang="en-US" sz="3600" dirty="0" smtClean="0"/>
              <a:t>Y:</a:t>
            </a:r>
            <a:endParaRPr lang="en-US" sz="3600" dirty="0"/>
          </a:p>
        </p:txBody>
      </p:sp>
      <p:grpSp>
        <p:nvGrpSpPr>
          <p:cNvPr id="15" name="Group 14"/>
          <p:cNvGrpSpPr>
            <a:grpSpLocks noChangeAspect="1"/>
          </p:cNvGrpSpPr>
          <p:nvPr/>
        </p:nvGrpSpPr>
        <p:grpSpPr>
          <a:xfrm>
            <a:off x="3733788" y="3863070"/>
            <a:ext cx="1765921" cy="1396617"/>
            <a:chOff x="2202569" y="2440962"/>
            <a:chExt cx="3339032" cy="2640745"/>
          </a:xfrm>
        </p:grpSpPr>
        <p:sp>
          <p:nvSpPr>
            <p:cNvPr id="16" name="Rectangle 15"/>
            <p:cNvSpPr/>
            <p:nvPr/>
          </p:nvSpPr>
          <p:spPr>
            <a:xfrm>
              <a:off x="2202569" y="2440962"/>
              <a:ext cx="211057" cy="2640745"/>
            </a:xfrm>
            <a:prstGeom prst="rect">
              <a:avLst/>
            </a:prstGeom>
            <a:gradFill>
              <a:gsLst>
                <a:gs pos="100000">
                  <a:schemeClr val="accent6"/>
                </a:gs>
                <a:gs pos="0">
                  <a:schemeClr val="accent5"/>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18807" y="2440962"/>
              <a:ext cx="211057" cy="8924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018807" y="3333399"/>
              <a:ext cx="211057" cy="10534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018807" y="4386810"/>
              <a:ext cx="211057" cy="6948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Donut 19"/>
            <p:cNvSpPr>
              <a:spLocks noChangeAspect="1"/>
            </p:cNvSpPr>
            <p:nvPr/>
          </p:nvSpPr>
          <p:spPr>
            <a:xfrm>
              <a:off x="3795420" y="2919406"/>
              <a:ext cx="1746181" cy="1746066"/>
            </a:xfrm>
            <a:prstGeom prst="donut">
              <a:avLst>
                <a:gd name="adj" fmla="val 10184"/>
              </a:avLst>
            </a:prstGeom>
            <a:gradFill>
              <a:gsLst>
                <a:gs pos="0">
                  <a:schemeClr val="accent5"/>
                </a:gs>
                <a:gs pos="100000">
                  <a:schemeClr val="accent6"/>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1" name="TextBox 20"/>
          <p:cNvSpPr txBox="1"/>
          <p:nvPr/>
        </p:nvSpPr>
        <p:spPr>
          <a:xfrm>
            <a:off x="4432574" y="3263321"/>
            <a:ext cx="287258" cy="369332"/>
          </a:xfrm>
          <a:prstGeom prst="rect">
            <a:avLst/>
          </a:prstGeom>
          <a:noFill/>
        </p:spPr>
        <p:txBody>
          <a:bodyPr wrap="none" rtlCol="0">
            <a:spAutoFit/>
          </a:bodyPr>
          <a:lstStyle/>
          <a:p>
            <a:r>
              <a:rPr lang="en-US" dirty="0" smtClean="0"/>
              <a:t>x</a:t>
            </a:r>
            <a:endParaRPr lang="en-US" dirty="0"/>
          </a:p>
        </p:txBody>
      </p:sp>
      <p:sp>
        <p:nvSpPr>
          <p:cNvPr id="22" name="TextBox 21"/>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23" name="Rectangle 22"/>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24" name="Rectangle 23"/>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25" name="TextBox 24"/>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6496901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Types of Data</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TextBox 4"/>
          <p:cNvSpPr txBox="1"/>
          <p:nvPr/>
        </p:nvSpPr>
        <p:spPr>
          <a:xfrm>
            <a:off x="1221244" y="1553183"/>
            <a:ext cx="547821" cy="646331"/>
          </a:xfrm>
          <a:prstGeom prst="rect">
            <a:avLst/>
          </a:prstGeom>
          <a:noFill/>
        </p:spPr>
        <p:txBody>
          <a:bodyPr wrap="none" rtlCol="0">
            <a:spAutoFit/>
          </a:bodyPr>
          <a:lstStyle/>
          <a:p>
            <a:r>
              <a:rPr lang="en-US" sz="3600" dirty="0" smtClean="0"/>
              <a:t>X:</a:t>
            </a:r>
            <a:endParaRPr lang="en-US" sz="3600" dirty="0"/>
          </a:p>
        </p:txBody>
      </p:sp>
      <p:grpSp>
        <p:nvGrpSpPr>
          <p:cNvPr id="8" name="Group 7"/>
          <p:cNvGrpSpPr>
            <a:grpSpLocks noChangeAspect="1"/>
          </p:cNvGrpSpPr>
          <p:nvPr/>
        </p:nvGrpSpPr>
        <p:grpSpPr>
          <a:xfrm>
            <a:off x="3775619" y="1345992"/>
            <a:ext cx="1445975" cy="1143581"/>
            <a:chOff x="2202569" y="2440962"/>
            <a:chExt cx="3339032" cy="2640745"/>
          </a:xfrm>
        </p:grpSpPr>
        <p:sp>
          <p:nvSpPr>
            <p:cNvPr id="9" name="Rectangle 8"/>
            <p:cNvSpPr/>
            <p:nvPr/>
          </p:nvSpPr>
          <p:spPr>
            <a:xfrm>
              <a:off x="2202569" y="2440962"/>
              <a:ext cx="211057" cy="2640745"/>
            </a:xfrm>
            <a:prstGeom prst="rect">
              <a:avLst/>
            </a:prstGeom>
            <a:gradFill>
              <a:gsLst>
                <a:gs pos="100000">
                  <a:schemeClr val="accent6"/>
                </a:gs>
                <a:gs pos="0">
                  <a:schemeClr val="accent5"/>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018807" y="2440962"/>
              <a:ext cx="211057" cy="8924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018807" y="3333399"/>
              <a:ext cx="211057" cy="10534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18807" y="4386810"/>
              <a:ext cx="211057" cy="6948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nut 12"/>
            <p:cNvSpPr>
              <a:spLocks noChangeAspect="1"/>
            </p:cNvSpPr>
            <p:nvPr/>
          </p:nvSpPr>
          <p:spPr>
            <a:xfrm>
              <a:off x="3795420" y="2919406"/>
              <a:ext cx="1746181" cy="1746066"/>
            </a:xfrm>
            <a:prstGeom prst="donut">
              <a:avLst>
                <a:gd name="adj" fmla="val 10184"/>
              </a:avLst>
            </a:prstGeom>
            <a:gradFill>
              <a:gsLst>
                <a:gs pos="0">
                  <a:schemeClr val="accent5"/>
                </a:gs>
                <a:gs pos="100000">
                  <a:schemeClr val="accent6"/>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4" name="TextBox 13"/>
          <p:cNvSpPr txBox="1"/>
          <p:nvPr/>
        </p:nvSpPr>
        <p:spPr>
          <a:xfrm>
            <a:off x="1221244" y="3187483"/>
            <a:ext cx="533169" cy="646331"/>
          </a:xfrm>
          <a:prstGeom prst="rect">
            <a:avLst/>
          </a:prstGeom>
          <a:noFill/>
        </p:spPr>
        <p:txBody>
          <a:bodyPr wrap="none" rtlCol="0">
            <a:spAutoFit/>
          </a:bodyPr>
          <a:lstStyle/>
          <a:p>
            <a:r>
              <a:rPr lang="en-US" sz="3600" dirty="0" smtClean="0"/>
              <a:t>Y:</a:t>
            </a:r>
            <a:endParaRPr lang="en-US" sz="3600" dirty="0"/>
          </a:p>
        </p:txBody>
      </p:sp>
      <p:grpSp>
        <p:nvGrpSpPr>
          <p:cNvPr id="15" name="Group 14"/>
          <p:cNvGrpSpPr>
            <a:grpSpLocks noChangeAspect="1"/>
          </p:cNvGrpSpPr>
          <p:nvPr/>
        </p:nvGrpSpPr>
        <p:grpSpPr>
          <a:xfrm>
            <a:off x="3775619" y="2980292"/>
            <a:ext cx="1445975" cy="1143581"/>
            <a:chOff x="2202569" y="2440962"/>
            <a:chExt cx="3339032" cy="2640745"/>
          </a:xfrm>
        </p:grpSpPr>
        <p:sp>
          <p:nvSpPr>
            <p:cNvPr id="16" name="Rectangle 15"/>
            <p:cNvSpPr/>
            <p:nvPr/>
          </p:nvSpPr>
          <p:spPr>
            <a:xfrm>
              <a:off x="2202569" y="2440962"/>
              <a:ext cx="211057" cy="2640745"/>
            </a:xfrm>
            <a:prstGeom prst="rect">
              <a:avLst/>
            </a:prstGeom>
            <a:gradFill>
              <a:gsLst>
                <a:gs pos="100000">
                  <a:schemeClr val="accent6"/>
                </a:gs>
                <a:gs pos="0">
                  <a:schemeClr val="accent5"/>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18807" y="2440962"/>
              <a:ext cx="211057" cy="8924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018807" y="3333399"/>
              <a:ext cx="211057" cy="10534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018807" y="4386810"/>
              <a:ext cx="211057" cy="6948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Donut 19"/>
            <p:cNvSpPr>
              <a:spLocks noChangeAspect="1"/>
            </p:cNvSpPr>
            <p:nvPr/>
          </p:nvSpPr>
          <p:spPr>
            <a:xfrm>
              <a:off x="3795420" y="2919406"/>
              <a:ext cx="1746181" cy="1746066"/>
            </a:xfrm>
            <a:prstGeom prst="donut">
              <a:avLst>
                <a:gd name="adj" fmla="val 10184"/>
              </a:avLst>
            </a:prstGeom>
            <a:gradFill>
              <a:gsLst>
                <a:gs pos="0">
                  <a:schemeClr val="accent5"/>
                </a:gs>
                <a:gs pos="100000">
                  <a:schemeClr val="accent6"/>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1" name="TextBox 20"/>
          <p:cNvSpPr txBox="1"/>
          <p:nvPr/>
        </p:nvSpPr>
        <p:spPr>
          <a:xfrm>
            <a:off x="4321778" y="2538213"/>
            <a:ext cx="287258" cy="369332"/>
          </a:xfrm>
          <a:prstGeom prst="rect">
            <a:avLst/>
          </a:prstGeom>
          <a:noFill/>
        </p:spPr>
        <p:txBody>
          <a:bodyPr wrap="none" rtlCol="0">
            <a:spAutoFit/>
          </a:bodyPr>
          <a:lstStyle/>
          <a:p>
            <a:r>
              <a:rPr lang="en-US" dirty="0" smtClean="0"/>
              <a:t>x</a:t>
            </a:r>
            <a:endParaRPr lang="en-US" dirty="0"/>
          </a:p>
        </p:txBody>
      </p:sp>
      <p:sp>
        <p:nvSpPr>
          <p:cNvPr id="22" name="TextBox 21"/>
          <p:cNvSpPr txBox="1"/>
          <p:nvPr/>
        </p:nvSpPr>
        <p:spPr>
          <a:xfrm>
            <a:off x="1221244" y="4807515"/>
            <a:ext cx="533169" cy="646331"/>
          </a:xfrm>
          <a:prstGeom prst="rect">
            <a:avLst/>
          </a:prstGeom>
          <a:noFill/>
        </p:spPr>
        <p:txBody>
          <a:bodyPr wrap="none" rtlCol="0">
            <a:spAutoFit/>
          </a:bodyPr>
          <a:lstStyle/>
          <a:p>
            <a:r>
              <a:rPr lang="en-US" sz="3600" dirty="0" smtClean="0"/>
              <a:t>Z:</a:t>
            </a:r>
            <a:endParaRPr lang="en-US" sz="3600" dirty="0"/>
          </a:p>
        </p:txBody>
      </p:sp>
      <p:grpSp>
        <p:nvGrpSpPr>
          <p:cNvPr id="23" name="Group 22"/>
          <p:cNvGrpSpPr>
            <a:grpSpLocks noChangeAspect="1"/>
          </p:cNvGrpSpPr>
          <p:nvPr/>
        </p:nvGrpSpPr>
        <p:grpSpPr>
          <a:xfrm>
            <a:off x="3775619" y="4600324"/>
            <a:ext cx="1445975" cy="1143581"/>
            <a:chOff x="2202569" y="2440962"/>
            <a:chExt cx="3339032" cy="2640745"/>
          </a:xfrm>
        </p:grpSpPr>
        <p:sp>
          <p:nvSpPr>
            <p:cNvPr id="24" name="Rectangle 23"/>
            <p:cNvSpPr/>
            <p:nvPr/>
          </p:nvSpPr>
          <p:spPr>
            <a:xfrm>
              <a:off x="2202569" y="2440962"/>
              <a:ext cx="211057" cy="2640745"/>
            </a:xfrm>
            <a:prstGeom prst="rect">
              <a:avLst/>
            </a:prstGeom>
            <a:gradFill>
              <a:gsLst>
                <a:gs pos="100000">
                  <a:schemeClr val="accent6"/>
                </a:gs>
                <a:gs pos="0">
                  <a:schemeClr val="accent5"/>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018807" y="2440962"/>
              <a:ext cx="211057" cy="8924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018807" y="3333399"/>
              <a:ext cx="211057" cy="10534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018807" y="4386810"/>
              <a:ext cx="211057" cy="6948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Donut 27"/>
            <p:cNvSpPr>
              <a:spLocks noChangeAspect="1"/>
            </p:cNvSpPr>
            <p:nvPr/>
          </p:nvSpPr>
          <p:spPr>
            <a:xfrm>
              <a:off x="3795420" y="2919406"/>
              <a:ext cx="1746181" cy="1746066"/>
            </a:xfrm>
            <a:prstGeom prst="donut">
              <a:avLst>
                <a:gd name="adj" fmla="val 10184"/>
              </a:avLst>
            </a:prstGeom>
            <a:gradFill>
              <a:gsLst>
                <a:gs pos="0">
                  <a:schemeClr val="accent5"/>
                </a:gs>
                <a:gs pos="100000">
                  <a:schemeClr val="accent6"/>
                </a:gs>
                <a:gs pos="50000">
                  <a:schemeClr val="accent3"/>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9" name="TextBox 28"/>
          <p:cNvSpPr txBox="1"/>
          <p:nvPr/>
        </p:nvSpPr>
        <p:spPr>
          <a:xfrm>
            <a:off x="4321778" y="4158245"/>
            <a:ext cx="287258" cy="369332"/>
          </a:xfrm>
          <a:prstGeom prst="rect">
            <a:avLst/>
          </a:prstGeom>
          <a:noFill/>
        </p:spPr>
        <p:txBody>
          <a:bodyPr wrap="none" rtlCol="0">
            <a:spAutoFit/>
          </a:bodyPr>
          <a:lstStyle/>
          <a:p>
            <a:r>
              <a:rPr lang="en-US" dirty="0" smtClean="0"/>
              <a:t>x</a:t>
            </a:r>
            <a:endParaRPr lang="en-US" dirty="0"/>
          </a:p>
        </p:txBody>
      </p:sp>
      <p:sp>
        <p:nvSpPr>
          <p:cNvPr id="30" name="TextBox 29"/>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31" name="Rectangle 30"/>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32" name="Rectangle 31"/>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33" name="TextBox 32"/>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73872680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Types of Data</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Rectangle 4"/>
          <p:cNvSpPr/>
          <p:nvPr/>
        </p:nvSpPr>
        <p:spPr>
          <a:xfrm>
            <a:off x="4474902" y="2058034"/>
            <a:ext cx="1746181" cy="3391120"/>
          </a:xfrm>
          <a:prstGeom prst="rect">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rot="16200000">
            <a:off x="3537031" y="3428912"/>
            <a:ext cx="1082185" cy="646331"/>
          </a:xfrm>
          <a:prstGeom prst="rect">
            <a:avLst/>
          </a:prstGeom>
          <a:noFill/>
        </p:spPr>
        <p:txBody>
          <a:bodyPr wrap="none" rtlCol="0">
            <a:spAutoFit/>
          </a:bodyPr>
          <a:lstStyle/>
          <a:p>
            <a:pPr algn="ctr"/>
            <a:r>
              <a:rPr lang="en-US" dirty="0" smtClean="0"/>
              <a:t>Genes</a:t>
            </a:r>
          </a:p>
          <a:p>
            <a:r>
              <a:rPr lang="en-US" dirty="0" smtClean="0"/>
              <a:t>(~20,000)</a:t>
            </a:r>
            <a:endParaRPr lang="en-US" dirty="0"/>
          </a:p>
        </p:txBody>
      </p:sp>
      <p:sp>
        <p:nvSpPr>
          <p:cNvPr id="9" name="TextBox 8"/>
          <p:cNvSpPr txBox="1"/>
          <p:nvPr/>
        </p:nvSpPr>
        <p:spPr>
          <a:xfrm>
            <a:off x="4858263" y="1339552"/>
            <a:ext cx="966931" cy="646331"/>
          </a:xfrm>
          <a:prstGeom prst="rect">
            <a:avLst/>
          </a:prstGeom>
          <a:noFill/>
        </p:spPr>
        <p:txBody>
          <a:bodyPr wrap="none" rtlCol="0">
            <a:spAutoFit/>
          </a:bodyPr>
          <a:lstStyle/>
          <a:p>
            <a:pPr algn="ctr"/>
            <a:r>
              <a:rPr lang="en-US" dirty="0" smtClean="0"/>
              <a:t>Samples</a:t>
            </a:r>
          </a:p>
          <a:p>
            <a:r>
              <a:rPr lang="en-US" dirty="0" smtClean="0"/>
              <a:t>(~100)</a:t>
            </a:r>
            <a:endParaRPr lang="en-US" dirty="0"/>
          </a:p>
        </p:txBody>
      </p:sp>
      <p:sp>
        <p:nvSpPr>
          <p:cNvPr id="10" name="TextBox 9"/>
          <p:cNvSpPr txBox="1"/>
          <p:nvPr/>
        </p:nvSpPr>
        <p:spPr>
          <a:xfrm>
            <a:off x="1010187" y="2698858"/>
            <a:ext cx="1846785" cy="523220"/>
          </a:xfrm>
          <a:prstGeom prst="rect">
            <a:avLst/>
          </a:prstGeom>
          <a:noFill/>
        </p:spPr>
        <p:txBody>
          <a:bodyPr wrap="none" rtlCol="0">
            <a:spAutoFit/>
          </a:bodyPr>
          <a:lstStyle/>
          <a:p>
            <a:r>
              <a:rPr lang="en-US" sz="2800" dirty="0" smtClean="0">
                <a:latin typeface="Avenir Next Demi Bold"/>
                <a:cs typeface="Avenir Next Demi Bold"/>
              </a:rPr>
              <a:t>Genomics</a:t>
            </a:r>
            <a:endParaRPr lang="en-US" sz="2800" dirty="0">
              <a:latin typeface="Avenir Next Demi Bold"/>
              <a:cs typeface="Avenir Next Demi Bold"/>
            </a:endParaRPr>
          </a:p>
        </p:txBody>
      </p:sp>
      <p:sp>
        <p:nvSpPr>
          <p:cNvPr id="11" name="TextBox 10"/>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2" name="Rectangle 11"/>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3" name="Rectangle 12"/>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4" name="TextBox 13"/>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64969010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Types of Data</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cxnSp>
        <p:nvCxnSpPr>
          <p:cNvPr id="5" name="Straight Connector 4"/>
          <p:cNvCxnSpPr/>
          <p:nvPr/>
        </p:nvCxnSpPr>
        <p:spPr>
          <a:xfrm flipV="1">
            <a:off x="4912094" y="1971046"/>
            <a:ext cx="2054468" cy="24531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flipV="1">
            <a:off x="4912094" y="2216361"/>
            <a:ext cx="1179634" cy="78989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flipV="1">
            <a:off x="4666520" y="4025684"/>
            <a:ext cx="765103" cy="128052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4666520" y="4025684"/>
            <a:ext cx="1728022" cy="613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6091728" y="3006253"/>
            <a:ext cx="302814" cy="108073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6091728" y="1971046"/>
            <a:ext cx="874834" cy="103520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flipV="1">
            <a:off x="6091728" y="3006253"/>
            <a:ext cx="1620032" cy="46658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6394543" y="4086993"/>
            <a:ext cx="817350" cy="97389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929073" y="2627336"/>
            <a:ext cx="1783594" cy="954107"/>
          </a:xfrm>
          <a:prstGeom prst="rect">
            <a:avLst/>
          </a:prstGeom>
          <a:noFill/>
        </p:spPr>
        <p:txBody>
          <a:bodyPr wrap="none" rtlCol="0">
            <a:spAutoFit/>
          </a:bodyPr>
          <a:lstStyle/>
          <a:p>
            <a:r>
              <a:rPr lang="en-US" sz="2800" dirty="0" smtClean="0">
                <a:latin typeface="Avenir Next Demi Bold"/>
                <a:cs typeface="Avenir Next Demi Bold"/>
              </a:rPr>
              <a:t>Graphs/</a:t>
            </a:r>
          </a:p>
          <a:p>
            <a:r>
              <a:rPr lang="en-US" sz="2800" dirty="0" smtClean="0">
                <a:latin typeface="Avenir Next Demi Bold"/>
                <a:cs typeface="Avenir Next Demi Bold"/>
              </a:rPr>
              <a:t>Networks</a:t>
            </a:r>
            <a:endParaRPr lang="en-US" sz="2800" dirty="0">
              <a:latin typeface="Avenir Next Demi Bold"/>
              <a:cs typeface="Avenir Next Demi Bold"/>
            </a:endParaRPr>
          </a:p>
        </p:txBody>
      </p:sp>
      <p:sp>
        <p:nvSpPr>
          <p:cNvPr id="16" name="Oval 15"/>
          <p:cNvSpPr/>
          <p:nvPr/>
        </p:nvSpPr>
        <p:spPr>
          <a:xfrm>
            <a:off x="4421431" y="3732583"/>
            <a:ext cx="490663" cy="49062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X</a:t>
            </a:r>
            <a:r>
              <a:rPr lang="en-US" sz="1400" baseline="-25000" dirty="0"/>
              <a:t>4</a:t>
            </a:r>
            <a:endParaRPr lang="en-US" sz="1400" dirty="0"/>
          </a:p>
        </p:txBody>
      </p:sp>
      <p:sp>
        <p:nvSpPr>
          <p:cNvPr id="17" name="Oval 16"/>
          <p:cNvSpPr/>
          <p:nvPr/>
        </p:nvSpPr>
        <p:spPr>
          <a:xfrm>
            <a:off x="5846154" y="2760937"/>
            <a:ext cx="490663" cy="49062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X</a:t>
            </a:r>
            <a:r>
              <a:rPr lang="en-US" sz="1400" baseline="-25000" dirty="0"/>
              <a:t>3</a:t>
            </a:r>
            <a:endParaRPr lang="en-US" sz="1400" dirty="0"/>
          </a:p>
        </p:txBody>
      </p:sp>
      <p:sp>
        <p:nvSpPr>
          <p:cNvPr id="18" name="Oval 17"/>
          <p:cNvSpPr/>
          <p:nvPr/>
        </p:nvSpPr>
        <p:spPr>
          <a:xfrm>
            <a:off x="7439306" y="3241954"/>
            <a:ext cx="490663" cy="49062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X</a:t>
            </a:r>
            <a:r>
              <a:rPr lang="en-US" sz="1400" baseline="-25000" dirty="0"/>
              <a:t>6</a:t>
            </a:r>
            <a:endParaRPr lang="en-US" sz="1400" dirty="0"/>
          </a:p>
        </p:txBody>
      </p:sp>
      <p:sp>
        <p:nvSpPr>
          <p:cNvPr id="19" name="Oval 18"/>
          <p:cNvSpPr/>
          <p:nvPr/>
        </p:nvSpPr>
        <p:spPr>
          <a:xfrm>
            <a:off x="6172842" y="3848026"/>
            <a:ext cx="490663" cy="49062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X</a:t>
            </a:r>
            <a:r>
              <a:rPr lang="en-US" sz="1400" baseline="-25000" dirty="0"/>
              <a:t>5</a:t>
            </a:r>
            <a:endParaRPr lang="en-US" sz="1400" dirty="0"/>
          </a:p>
        </p:txBody>
      </p:sp>
      <p:sp>
        <p:nvSpPr>
          <p:cNvPr id="20" name="Oval 19"/>
          <p:cNvSpPr/>
          <p:nvPr/>
        </p:nvSpPr>
        <p:spPr>
          <a:xfrm>
            <a:off x="6721230" y="1725732"/>
            <a:ext cx="490663" cy="49062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X</a:t>
            </a:r>
            <a:r>
              <a:rPr lang="en-US" sz="1400" baseline="-25000" dirty="0"/>
              <a:t>2</a:t>
            </a:r>
            <a:endParaRPr lang="en-US" sz="1400" dirty="0"/>
          </a:p>
        </p:txBody>
      </p:sp>
      <p:sp>
        <p:nvSpPr>
          <p:cNvPr id="21" name="Oval 20"/>
          <p:cNvSpPr/>
          <p:nvPr/>
        </p:nvSpPr>
        <p:spPr>
          <a:xfrm>
            <a:off x="5183431" y="5060890"/>
            <a:ext cx="490663" cy="49062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X</a:t>
            </a:r>
            <a:r>
              <a:rPr lang="en-US" sz="1400" baseline="-25000" dirty="0"/>
              <a:t>7</a:t>
            </a:r>
            <a:endParaRPr lang="en-US" sz="1400" dirty="0"/>
          </a:p>
        </p:txBody>
      </p:sp>
      <p:sp>
        <p:nvSpPr>
          <p:cNvPr id="22" name="Oval 21"/>
          <p:cNvSpPr/>
          <p:nvPr/>
        </p:nvSpPr>
        <p:spPr>
          <a:xfrm>
            <a:off x="6966562" y="4815576"/>
            <a:ext cx="490663" cy="49062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X</a:t>
            </a:r>
            <a:r>
              <a:rPr lang="en-US" sz="1400" baseline="-25000" dirty="0"/>
              <a:t>8</a:t>
            </a:r>
            <a:endParaRPr lang="en-US" sz="1400" dirty="0"/>
          </a:p>
        </p:txBody>
      </p:sp>
      <p:sp>
        <p:nvSpPr>
          <p:cNvPr id="23" name="Oval 22"/>
          <p:cNvSpPr/>
          <p:nvPr/>
        </p:nvSpPr>
        <p:spPr>
          <a:xfrm>
            <a:off x="4707195" y="1971046"/>
            <a:ext cx="490663" cy="49062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X</a:t>
            </a:r>
            <a:r>
              <a:rPr lang="en-US" sz="1400" baseline="-25000" dirty="0" smtClean="0"/>
              <a:t>1</a:t>
            </a:r>
            <a:endParaRPr lang="en-US" sz="1400" dirty="0"/>
          </a:p>
        </p:txBody>
      </p:sp>
      <p:sp>
        <p:nvSpPr>
          <p:cNvPr id="24" name="TextBox 23"/>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25" name="Rectangle 24"/>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26" name="Rectangle 25"/>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27" name="TextBox 26"/>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1199507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Hierarchical</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5" name="Picture 4" descr="CA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172" y="1141302"/>
            <a:ext cx="8785545" cy="4821459"/>
          </a:xfrm>
          <a:prstGeom prst="rect">
            <a:avLst/>
          </a:prstGeom>
        </p:spPr>
      </p:pic>
      <p:sp>
        <p:nvSpPr>
          <p:cNvPr id="8" name="TextBox 7"/>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9" name="Rectangle 8"/>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0" name="Rectangle 9"/>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1" name="TextBox 10"/>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1199507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Combination</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pic>
        <p:nvPicPr>
          <p:cNvPr id="5" name="Picture 4" descr="OE_heatmap_orn.pdf"/>
          <p:cNvPicPr>
            <a:picLocks noChangeAspect="1"/>
          </p:cNvPicPr>
          <p:nvPr/>
        </p:nvPicPr>
        <p:blipFill rotWithShape="1">
          <a:blip r:embed="rId2">
            <a:extLst>
              <a:ext uri="{28A0092B-C50C-407E-A947-70E740481C1C}">
                <a14:useLocalDpi xmlns:a14="http://schemas.microsoft.com/office/drawing/2010/main" val="0"/>
              </a:ext>
            </a:extLst>
          </a:blip>
          <a:srcRect t="22160"/>
          <a:stretch/>
        </p:blipFill>
        <p:spPr>
          <a:xfrm>
            <a:off x="312198" y="1739074"/>
            <a:ext cx="7708238" cy="4285799"/>
          </a:xfrm>
          <a:prstGeom prst="rect">
            <a:avLst/>
          </a:prstGeom>
        </p:spPr>
      </p:pic>
      <p:pic>
        <p:nvPicPr>
          <p:cNvPr id="8" name="Picture 7" descr="OE_heatmap_orn_legen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436" y="2124811"/>
            <a:ext cx="801250" cy="2670833"/>
          </a:xfrm>
          <a:prstGeom prst="rect">
            <a:avLst/>
          </a:prstGeom>
        </p:spPr>
      </p:pic>
      <p:sp>
        <p:nvSpPr>
          <p:cNvPr id="9" name="TextBox 8"/>
          <p:cNvSpPr txBox="1"/>
          <p:nvPr/>
        </p:nvSpPr>
        <p:spPr>
          <a:xfrm>
            <a:off x="4444821" y="1537054"/>
            <a:ext cx="1092955" cy="307777"/>
          </a:xfrm>
          <a:prstGeom prst="rect">
            <a:avLst/>
          </a:prstGeom>
          <a:noFill/>
        </p:spPr>
        <p:txBody>
          <a:bodyPr wrap="none" rtlCol="0">
            <a:spAutoFit/>
          </a:bodyPr>
          <a:lstStyle/>
          <a:p>
            <a:r>
              <a:rPr lang="en-US" sz="1400" dirty="0" smtClean="0">
                <a:latin typeface="+mj-lt"/>
                <a:cs typeface="Cambria"/>
              </a:rPr>
              <a:t>Pseudotime</a:t>
            </a:r>
            <a:endParaRPr lang="en-US" sz="1400" dirty="0">
              <a:latin typeface="+mj-lt"/>
              <a:cs typeface="Cambria"/>
            </a:endParaRPr>
          </a:p>
        </p:txBody>
      </p:sp>
      <p:sp>
        <p:nvSpPr>
          <p:cNvPr id="10" name="TextBox 9"/>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1" name="Rectangle 10"/>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2" name="Rectangle 11"/>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3" name="TextBox 12"/>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1199507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Show the data</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cxnSp>
        <p:nvCxnSpPr>
          <p:cNvPr id="10" name="Straight Connector 9"/>
          <p:cNvCxnSpPr/>
          <p:nvPr/>
        </p:nvCxnSpPr>
        <p:spPr>
          <a:xfrm>
            <a:off x="3414905" y="1713972"/>
            <a:ext cx="0" cy="1390515"/>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008514" y="2155390"/>
            <a:ext cx="367125" cy="949098"/>
          </a:xfrm>
          <a:prstGeom prst="rect">
            <a:avLst/>
          </a:prstGeom>
          <a:solidFill>
            <a:schemeClr val="accent6">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50000"/>
                </a:schemeClr>
              </a:solidFill>
            </a:endParaRPr>
          </a:p>
        </p:txBody>
      </p:sp>
      <p:cxnSp>
        <p:nvCxnSpPr>
          <p:cNvPr id="12" name="Straight Connector 11"/>
          <p:cNvCxnSpPr/>
          <p:nvPr/>
        </p:nvCxnSpPr>
        <p:spPr>
          <a:xfrm>
            <a:off x="3414907" y="3104487"/>
            <a:ext cx="2444057"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4926326" y="2543534"/>
            <a:ext cx="367125" cy="560953"/>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cxnSp>
        <p:nvCxnSpPr>
          <p:cNvPr id="14" name="Straight Connector 13"/>
          <p:cNvCxnSpPr/>
          <p:nvPr/>
        </p:nvCxnSpPr>
        <p:spPr>
          <a:xfrm flipH="1">
            <a:off x="1714938" y="3794710"/>
            <a:ext cx="2" cy="2076873"/>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714940" y="5871583"/>
            <a:ext cx="2444057"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5370438" y="3794710"/>
            <a:ext cx="2" cy="2076873"/>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370440" y="5871583"/>
            <a:ext cx="2444057"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5913227" y="4281756"/>
            <a:ext cx="415227" cy="1297648"/>
            <a:chOff x="6046907" y="4281756"/>
            <a:chExt cx="415227" cy="1297648"/>
          </a:xfrm>
        </p:grpSpPr>
        <p:sp>
          <p:nvSpPr>
            <p:cNvPr id="18" name="Oval 17"/>
            <p:cNvSpPr/>
            <p:nvPr/>
          </p:nvSpPr>
          <p:spPr>
            <a:xfrm>
              <a:off x="6152428" y="5284787"/>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6081074" y="4963645"/>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304828" y="5437187"/>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162120" y="4803294"/>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293221" y="4914433"/>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068804" y="4701108"/>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204213" y="5040171"/>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233474" y="4566190"/>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6046907" y="4495081"/>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6162120" y="4423973"/>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6258975" y="4281756"/>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304828" y="5105862"/>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127196" y="5155073"/>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187621" y="4657314"/>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6319426" y="5248078"/>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6314520" y="4701108"/>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1" name="Group 70"/>
          <p:cNvGrpSpPr/>
          <p:nvPr/>
        </p:nvGrpSpPr>
        <p:grpSpPr>
          <a:xfrm>
            <a:off x="6948935" y="4836778"/>
            <a:ext cx="421442" cy="913637"/>
            <a:chOff x="7082615" y="4836778"/>
            <a:chExt cx="421442" cy="913637"/>
          </a:xfrm>
        </p:grpSpPr>
        <p:sp>
          <p:nvSpPr>
            <p:cNvPr id="19" name="Oval 18"/>
            <p:cNvSpPr/>
            <p:nvPr/>
          </p:nvSpPr>
          <p:spPr>
            <a:xfrm>
              <a:off x="7159492" y="5051053"/>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311892" y="5203453"/>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7361349" y="5366078"/>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7285327" y="5065732"/>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118637" y="5316557"/>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7211459" y="5402090"/>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182052" y="4926228"/>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088138" y="5159569"/>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7246556" y="4836778"/>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7319547" y="5529791"/>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7125746" y="5531269"/>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259163" y="5608198"/>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7246556" y="5319186"/>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7082615" y="4945511"/>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7099488" y="4843325"/>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2351631" y="4281756"/>
            <a:ext cx="295108" cy="1048598"/>
            <a:chOff x="2485311" y="4281756"/>
            <a:chExt cx="295108" cy="1048598"/>
          </a:xfrm>
        </p:grpSpPr>
        <p:sp>
          <p:nvSpPr>
            <p:cNvPr id="51" name="Oval 50"/>
            <p:cNvSpPr/>
            <p:nvPr/>
          </p:nvSpPr>
          <p:spPr>
            <a:xfrm>
              <a:off x="2485311" y="5117667"/>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637711" y="5188137"/>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560432" y="4701108"/>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2537096" y="4914831"/>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2591858" y="4281756"/>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3333041" y="4466021"/>
            <a:ext cx="335136" cy="1284394"/>
            <a:chOff x="3466721" y="4466021"/>
            <a:chExt cx="335136" cy="1284394"/>
          </a:xfrm>
        </p:grpSpPr>
        <p:sp>
          <p:nvSpPr>
            <p:cNvPr id="56" name="Oval 55"/>
            <p:cNvSpPr/>
            <p:nvPr/>
          </p:nvSpPr>
          <p:spPr>
            <a:xfrm>
              <a:off x="3536160" y="5203453"/>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3496216" y="4466021"/>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659149" y="5564693"/>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3466721" y="5608198"/>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3527105" y="5429519"/>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3" name="Rectangle 62"/>
          <p:cNvSpPr/>
          <p:nvPr/>
        </p:nvSpPr>
        <p:spPr>
          <a:xfrm>
            <a:off x="3210843" y="5284329"/>
            <a:ext cx="609060" cy="48213"/>
          </a:xfrm>
          <a:prstGeom prst="rect">
            <a:avLst/>
          </a:prstGeom>
          <a:solidFill>
            <a:schemeClr val="accent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64" name="Rectangle 63"/>
          <p:cNvSpPr/>
          <p:nvPr/>
        </p:nvSpPr>
        <p:spPr>
          <a:xfrm>
            <a:off x="2161010" y="4907887"/>
            <a:ext cx="609060" cy="48213"/>
          </a:xfrm>
          <a:prstGeom prst="rect">
            <a:avLst/>
          </a:prstGeom>
          <a:solidFill>
            <a:schemeClr val="accent6">
              <a:lumMod val="50000"/>
            </a:schemeClr>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65" name="Rectangle 64"/>
          <p:cNvSpPr/>
          <p:nvPr/>
        </p:nvSpPr>
        <p:spPr>
          <a:xfrm>
            <a:off x="6855998" y="5292450"/>
            <a:ext cx="609060" cy="48213"/>
          </a:xfrm>
          <a:prstGeom prst="rect">
            <a:avLst/>
          </a:prstGeom>
          <a:solidFill>
            <a:schemeClr val="accent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66" name="Rectangle 65"/>
          <p:cNvSpPr/>
          <p:nvPr/>
        </p:nvSpPr>
        <p:spPr>
          <a:xfrm>
            <a:off x="5806165" y="4916008"/>
            <a:ext cx="609060" cy="48213"/>
          </a:xfrm>
          <a:prstGeom prst="rect">
            <a:avLst/>
          </a:prstGeom>
          <a:solidFill>
            <a:schemeClr val="accent6">
              <a:lumMod val="50000"/>
            </a:schemeClr>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2" name="TextBox 1"/>
          <p:cNvSpPr txBox="1"/>
          <p:nvPr/>
        </p:nvSpPr>
        <p:spPr>
          <a:xfrm>
            <a:off x="3865965" y="1082911"/>
            <a:ext cx="1515759" cy="523220"/>
          </a:xfrm>
          <a:prstGeom prst="rect">
            <a:avLst/>
          </a:prstGeom>
          <a:noFill/>
        </p:spPr>
        <p:txBody>
          <a:bodyPr wrap="none" rtlCol="0">
            <a:spAutoFit/>
          </a:bodyPr>
          <a:lstStyle/>
          <a:p>
            <a:r>
              <a:rPr lang="en-US" sz="2800" dirty="0" smtClean="0">
                <a:latin typeface="Helvetica"/>
                <a:cs typeface="Helvetica"/>
              </a:rPr>
              <a:t>Average</a:t>
            </a:r>
            <a:endParaRPr lang="en-US" sz="2800" dirty="0">
              <a:latin typeface="Helvetica"/>
              <a:cs typeface="Helvetica"/>
            </a:endParaRPr>
          </a:p>
        </p:txBody>
      </p:sp>
      <p:sp>
        <p:nvSpPr>
          <p:cNvPr id="67" name="TextBox 66"/>
          <p:cNvSpPr txBox="1"/>
          <p:nvPr/>
        </p:nvSpPr>
        <p:spPr>
          <a:xfrm>
            <a:off x="4293559" y="4498263"/>
            <a:ext cx="549549" cy="584776"/>
          </a:xfrm>
          <a:prstGeom prst="rect">
            <a:avLst/>
          </a:prstGeom>
          <a:noFill/>
        </p:spPr>
        <p:txBody>
          <a:bodyPr wrap="none" rtlCol="0">
            <a:spAutoFit/>
          </a:bodyPr>
          <a:lstStyle/>
          <a:p>
            <a:r>
              <a:rPr lang="en-US" sz="3200" dirty="0" smtClean="0">
                <a:latin typeface="Helvetica"/>
                <a:cs typeface="Helvetica"/>
              </a:rPr>
              <a:t>or</a:t>
            </a:r>
            <a:endParaRPr lang="en-US" sz="2800" dirty="0">
              <a:latin typeface="Helvetica"/>
              <a:cs typeface="Helvetica"/>
            </a:endParaRPr>
          </a:p>
        </p:txBody>
      </p:sp>
      <p:sp>
        <p:nvSpPr>
          <p:cNvPr id="68" name="TextBox 67"/>
          <p:cNvSpPr txBox="1"/>
          <p:nvPr/>
        </p:nvSpPr>
        <p:spPr>
          <a:xfrm>
            <a:off x="7881047" y="4501445"/>
            <a:ext cx="412893" cy="584776"/>
          </a:xfrm>
          <a:prstGeom prst="rect">
            <a:avLst/>
          </a:prstGeom>
          <a:noFill/>
        </p:spPr>
        <p:txBody>
          <a:bodyPr wrap="none" rtlCol="0">
            <a:spAutoFit/>
          </a:bodyPr>
          <a:lstStyle/>
          <a:p>
            <a:r>
              <a:rPr lang="en-US" sz="3200" dirty="0" smtClean="0">
                <a:latin typeface="Helvetica"/>
                <a:cs typeface="Helvetica"/>
              </a:rPr>
              <a:t>?</a:t>
            </a:r>
            <a:endParaRPr lang="en-US" sz="2800" dirty="0">
              <a:latin typeface="Helvetica"/>
              <a:cs typeface="Helvetica"/>
            </a:endParaRPr>
          </a:p>
        </p:txBody>
      </p:sp>
      <p:sp>
        <p:nvSpPr>
          <p:cNvPr id="72" name="TextBox 71"/>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73" name="Rectangle 72"/>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74" name="Rectangle 73"/>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75" name="TextBox 74"/>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1880587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p:bldP spid="6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Show the data</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cxnSp>
        <p:nvCxnSpPr>
          <p:cNvPr id="10" name="Straight Connector 9"/>
          <p:cNvCxnSpPr/>
          <p:nvPr/>
        </p:nvCxnSpPr>
        <p:spPr>
          <a:xfrm>
            <a:off x="3414905" y="1713972"/>
            <a:ext cx="0" cy="1390515"/>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008514" y="2155390"/>
            <a:ext cx="367125" cy="949098"/>
          </a:xfrm>
          <a:prstGeom prst="rect">
            <a:avLst/>
          </a:prstGeom>
          <a:solidFill>
            <a:schemeClr val="accent6">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50000"/>
                </a:schemeClr>
              </a:solidFill>
            </a:endParaRPr>
          </a:p>
        </p:txBody>
      </p:sp>
      <p:cxnSp>
        <p:nvCxnSpPr>
          <p:cNvPr id="12" name="Straight Connector 11"/>
          <p:cNvCxnSpPr/>
          <p:nvPr/>
        </p:nvCxnSpPr>
        <p:spPr>
          <a:xfrm>
            <a:off x="3414907" y="3104487"/>
            <a:ext cx="2444057"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4926326" y="2543534"/>
            <a:ext cx="367125" cy="560953"/>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2" name="TextBox 1"/>
          <p:cNvSpPr txBox="1"/>
          <p:nvPr/>
        </p:nvSpPr>
        <p:spPr>
          <a:xfrm>
            <a:off x="3865965" y="1082911"/>
            <a:ext cx="1515759" cy="523220"/>
          </a:xfrm>
          <a:prstGeom prst="rect">
            <a:avLst/>
          </a:prstGeom>
          <a:noFill/>
        </p:spPr>
        <p:txBody>
          <a:bodyPr wrap="none" rtlCol="0">
            <a:spAutoFit/>
          </a:bodyPr>
          <a:lstStyle/>
          <a:p>
            <a:r>
              <a:rPr lang="en-US" sz="2800" dirty="0" smtClean="0">
                <a:latin typeface="Helvetica"/>
                <a:cs typeface="Helvetica"/>
              </a:rPr>
              <a:t>Average</a:t>
            </a:r>
            <a:endParaRPr lang="en-US" sz="2800" dirty="0">
              <a:latin typeface="Helvetica"/>
              <a:cs typeface="Helvetica"/>
            </a:endParaRPr>
          </a:p>
        </p:txBody>
      </p:sp>
      <p:cxnSp>
        <p:nvCxnSpPr>
          <p:cNvPr id="72" name="Straight Connector 71"/>
          <p:cNvCxnSpPr/>
          <p:nvPr/>
        </p:nvCxnSpPr>
        <p:spPr>
          <a:xfrm flipH="1">
            <a:off x="363610" y="3794089"/>
            <a:ext cx="2" cy="2076873"/>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63612" y="5870962"/>
            <a:ext cx="2444057"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a:off x="3428963" y="3794089"/>
            <a:ext cx="2" cy="2076873"/>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428965" y="5870962"/>
            <a:ext cx="2444057"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6" name="Oval 75"/>
          <p:cNvSpPr/>
          <p:nvPr/>
        </p:nvSpPr>
        <p:spPr>
          <a:xfrm>
            <a:off x="4077273" y="5284166"/>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5084337" y="5050432"/>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4005919" y="4963024"/>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4229673" y="5436566"/>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4086965" y="4802673"/>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4218066" y="4913812"/>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993649" y="4700487"/>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4129058" y="5039550"/>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4158319" y="4565569"/>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3971752" y="4494460"/>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4086965" y="4423352"/>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183820" y="4281135"/>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229673" y="5105241"/>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052041" y="5154452"/>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4112466" y="4656693"/>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4244271" y="5247457"/>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5236737" y="5202832"/>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5286194" y="5365457"/>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4239365" y="4700487"/>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210172" y="5065111"/>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5043482" y="5315936"/>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5136304" y="5401469"/>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106897" y="4925607"/>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012983" y="5158948"/>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171401" y="4836157"/>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244392" y="5529170"/>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5050591" y="5530648"/>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5184008" y="5607577"/>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5171401" y="5318565"/>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5007460" y="4944890"/>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5024333" y="4842704"/>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933788" y="4968441"/>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1129793" y="4996715"/>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937966" y="4795575"/>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1052088" y="4914210"/>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1083838" y="4665751"/>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2051152" y="5192336"/>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2174141" y="5042865"/>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2174141" y="5290123"/>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2053067" y="5427596"/>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1979798" y="5321093"/>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p:cNvCxnSpPr/>
          <p:nvPr/>
        </p:nvCxnSpPr>
        <p:spPr>
          <a:xfrm flipH="1">
            <a:off x="6469997" y="3793208"/>
            <a:ext cx="2" cy="2076873"/>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6469999" y="5870081"/>
            <a:ext cx="2444057"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19" name="Oval 118"/>
          <p:cNvSpPr/>
          <p:nvPr/>
        </p:nvSpPr>
        <p:spPr>
          <a:xfrm>
            <a:off x="7118307" y="5283285"/>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8125371" y="5165007"/>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7046953" y="4867679"/>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7218232" y="5215269"/>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7127999" y="4801792"/>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7259100" y="4713507"/>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7034683" y="5224679"/>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7170092" y="5038669"/>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7199353" y="4564688"/>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p:cNvSpPr/>
          <p:nvPr/>
        </p:nvSpPr>
        <p:spPr>
          <a:xfrm>
            <a:off x="7127999" y="4955479"/>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p:cNvSpPr/>
          <p:nvPr/>
        </p:nvSpPr>
        <p:spPr>
          <a:xfrm>
            <a:off x="7127999" y="4422471"/>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p:cNvSpPr/>
          <p:nvPr/>
        </p:nvSpPr>
        <p:spPr>
          <a:xfrm>
            <a:off x="7224854" y="4280254"/>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p:cNvSpPr/>
          <p:nvPr/>
        </p:nvSpPr>
        <p:spPr>
          <a:xfrm>
            <a:off x="7270707" y="5072872"/>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p:cNvSpPr/>
          <p:nvPr/>
        </p:nvSpPr>
        <p:spPr>
          <a:xfrm>
            <a:off x="7093075" y="5153571"/>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p:cNvSpPr/>
          <p:nvPr/>
        </p:nvSpPr>
        <p:spPr>
          <a:xfrm>
            <a:off x="7131240" y="3802735"/>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p:cNvSpPr/>
          <p:nvPr/>
        </p:nvSpPr>
        <p:spPr>
          <a:xfrm>
            <a:off x="7285305" y="5246576"/>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8277771" y="5201951"/>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8327228" y="5364576"/>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7093075" y="4038341"/>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8251206" y="5064230"/>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8084516" y="5315055"/>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8177338" y="5400588"/>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8147931" y="4924726"/>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8054017" y="5399475"/>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8191202" y="4109449"/>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8285426" y="5528289"/>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8091625" y="5529767"/>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p:cNvSpPr/>
          <p:nvPr/>
        </p:nvSpPr>
        <p:spPr>
          <a:xfrm>
            <a:off x="8225042" y="5501736"/>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p:cNvSpPr/>
          <p:nvPr/>
        </p:nvSpPr>
        <p:spPr>
          <a:xfrm>
            <a:off x="8212435" y="5317684"/>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8214072" y="4731564"/>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a:off x="8108498" y="4423352"/>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1847522" y="5283708"/>
            <a:ext cx="609060" cy="48213"/>
          </a:xfrm>
          <a:prstGeom prst="rect">
            <a:avLst/>
          </a:prstGeom>
          <a:solidFill>
            <a:schemeClr val="accent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151" name="Rectangle 150"/>
          <p:cNvSpPr/>
          <p:nvPr/>
        </p:nvSpPr>
        <p:spPr>
          <a:xfrm>
            <a:off x="797689" y="4907266"/>
            <a:ext cx="609060" cy="48213"/>
          </a:xfrm>
          <a:prstGeom prst="rect">
            <a:avLst/>
          </a:prstGeom>
          <a:solidFill>
            <a:schemeClr val="accent6">
              <a:lumMod val="50000"/>
            </a:schemeClr>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52" name="Rectangle 151"/>
          <p:cNvSpPr/>
          <p:nvPr/>
        </p:nvSpPr>
        <p:spPr>
          <a:xfrm>
            <a:off x="3874659" y="4907266"/>
            <a:ext cx="609060" cy="48213"/>
          </a:xfrm>
          <a:prstGeom prst="rect">
            <a:avLst/>
          </a:prstGeom>
          <a:solidFill>
            <a:schemeClr val="accent6">
              <a:lumMod val="50000"/>
            </a:schemeClr>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53" name="Rectangle 152"/>
          <p:cNvSpPr/>
          <p:nvPr/>
        </p:nvSpPr>
        <p:spPr>
          <a:xfrm>
            <a:off x="4924492" y="5283708"/>
            <a:ext cx="609060" cy="48213"/>
          </a:xfrm>
          <a:prstGeom prst="rect">
            <a:avLst/>
          </a:prstGeom>
          <a:solidFill>
            <a:schemeClr val="accent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154" name="Rectangle 153"/>
          <p:cNvSpPr/>
          <p:nvPr/>
        </p:nvSpPr>
        <p:spPr>
          <a:xfrm>
            <a:off x="6915693" y="4906385"/>
            <a:ext cx="609060" cy="48213"/>
          </a:xfrm>
          <a:prstGeom prst="rect">
            <a:avLst/>
          </a:prstGeom>
          <a:solidFill>
            <a:schemeClr val="accent6">
              <a:lumMod val="50000"/>
            </a:schemeClr>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55" name="Rectangle 154"/>
          <p:cNvSpPr/>
          <p:nvPr/>
        </p:nvSpPr>
        <p:spPr>
          <a:xfrm>
            <a:off x="7965526" y="5282827"/>
            <a:ext cx="609060" cy="48213"/>
          </a:xfrm>
          <a:prstGeom prst="rect">
            <a:avLst/>
          </a:prstGeom>
          <a:solidFill>
            <a:schemeClr val="accent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156" name="TextBox 155"/>
          <p:cNvSpPr txBox="1"/>
          <p:nvPr/>
        </p:nvSpPr>
        <p:spPr>
          <a:xfrm>
            <a:off x="2687357" y="4458089"/>
            <a:ext cx="549549" cy="584776"/>
          </a:xfrm>
          <a:prstGeom prst="rect">
            <a:avLst/>
          </a:prstGeom>
          <a:noFill/>
        </p:spPr>
        <p:txBody>
          <a:bodyPr wrap="none" rtlCol="0">
            <a:spAutoFit/>
          </a:bodyPr>
          <a:lstStyle/>
          <a:p>
            <a:r>
              <a:rPr lang="en-US" sz="3200" dirty="0" smtClean="0">
                <a:latin typeface="Helvetica"/>
                <a:cs typeface="Helvetica"/>
              </a:rPr>
              <a:t>or</a:t>
            </a:r>
            <a:endParaRPr lang="en-US" sz="2800" dirty="0">
              <a:latin typeface="Helvetica"/>
              <a:cs typeface="Helvetica"/>
            </a:endParaRPr>
          </a:p>
        </p:txBody>
      </p:sp>
      <p:sp>
        <p:nvSpPr>
          <p:cNvPr id="157" name="TextBox 156"/>
          <p:cNvSpPr txBox="1"/>
          <p:nvPr/>
        </p:nvSpPr>
        <p:spPr>
          <a:xfrm>
            <a:off x="5665087" y="4458089"/>
            <a:ext cx="549549" cy="584776"/>
          </a:xfrm>
          <a:prstGeom prst="rect">
            <a:avLst/>
          </a:prstGeom>
          <a:noFill/>
        </p:spPr>
        <p:txBody>
          <a:bodyPr wrap="none" rtlCol="0">
            <a:spAutoFit/>
          </a:bodyPr>
          <a:lstStyle/>
          <a:p>
            <a:r>
              <a:rPr lang="en-US" sz="3200" dirty="0" smtClean="0">
                <a:latin typeface="Helvetica"/>
                <a:cs typeface="Helvetica"/>
              </a:rPr>
              <a:t>or</a:t>
            </a:r>
            <a:endParaRPr lang="en-US" sz="2800" dirty="0">
              <a:latin typeface="Helvetica"/>
              <a:cs typeface="Helvetica"/>
            </a:endParaRPr>
          </a:p>
        </p:txBody>
      </p:sp>
      <p:cxnSp>
        <p:nvCxnSpPr>
          <p:cNvPr id="168" name="Straight Arrow Connector 167"/>
          <p:cNvCxnSpPr/>
          <p:nvPr/>
        </p:nvCxnSpPr>
        <p:spPr>
          <a:xfrm>
            <a:off x="4187610" y="1992109"/>
            <a:ext cx="0" cy="335881"/>
          </a:xfrm>
          <a:prstGeom prst="straightConnector1">
            <a:avLst/>
          </a:prstGeom>
          <a:ln cap="flat">
            <a:solidFill>
              <a:schemeClr val="tx1"/>
            </a:solidFill>
            <a:roun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a:off x="4093153" y="1992109"/>
            <a:ext cx="199847" cy="0"/>
          </a:xfrm>
          <a:prstGeom prst="straightConnector1">
            <a:avLst/>
          </a:prstGeom>
          <a:ln cap="flat">
            <a:solidFill>
              <a:schemeClr val="tx1"/>
            </a:solidFill>
            <a:roun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a:off x="4087686" y="2327990"/>
            <a:ext cx="199847" cy="0"/>
          </a:xfrm>
          <a:prstGeom prst="straightConnector1">
            <a:avLst/>
          </a:prstGeom>
          <a:ln cap="flat">
            <a:solidFill>
              <a:schemeClr val="tx1"/>
            </a:solidFill>
            <a:roun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5095669" y="2422321"/>
            <a:ext cx="0" cy="251913"/>
          </a:xfrm>
          <a:prstGeom prst="straightConnector1">
            <a:avLst/>
          </a:prstGeom>
          <a:ln cap="flat">
            <a:solidFill>
              <a:schemeClr val="tx1"/>
            </a:solidFill>
            <a:roun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a:off x="5001212" y="2422321"/>
            <a:ext cx="199847" cy="0"/>
          </a:xfrm>
          <a:prstGeom prst="straightConnector1">
            <a:avLst/>
          </a:prstGeom>
          <a:ln cap="flat">
            <a:solidFill>
              <a:schemeClr val="tx1"/>
            </a:solidFill>
            <a:roun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a:off x="4995745" y="2674234"/>
            <a:ext cx="199847" cy="0"/>
          </a:xfrm>
          <a:prstGeom prst="straightConnector1">
            <a:avLst/>
          </a:prstGeom>
          <a:ln cap="flat">
            <a:solidFill>
              <a:schemeClr val="tx1"/>
            </a:solidFill>
            <a:roun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59" name="Rectangle 158"/>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60" name="Rectangle 159"/>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61" name="TextBox 160"/>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2627594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Thoughts</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5" name="TextBox 4"/>
          <p:cNvSpPr txBox="1"/>
          <p:nvPr/>
        </p:nvSpPr>
        <p:spPr>
          <a:xfrm>
            <a:off x="457200" y="1327576"/>
            <a:ext cx="8229600" cy="1354217"/>
          </a:xfrm>
          <a:prstGeom prst="rect">
            <a:avLst/>
          </a:prstGeom>
          <a:noFill/>
        </p:spPr>
        <p:txBody>
          <a:bodyPr wrap="square" rtlCol="0">
            <a:spAutoFit/>
          </a:bodyPr>
          <a:lstStyle/>
          <a:p>
            <a:r>
              <a:rPr lang="en-US" sz="2800" b="1" dirty="0" smtClean="0">
                <a:solidFill>
                  <a:schemeClr val="tx1">
                    <a:lumMod val="65000"/>
                    <a:lumOff val="35000"/>
                  </a:schemeClr>
                </a:solidFill>
              </a:rPr>
              <a:t>Data changes.</a:t>
            </a:r>
          </a:p>
          <a:p>
            <a:r>
              <a:rPr lang="en-US" dirty="0" smtClean="0"/>
              <a:t>The types of data we work with today are different from the types of data people were interested in 20 year ago. This will also be true 20 years from now. We need to build up a set of tools that will continue to be useful, so that we can adapt.</a:t>
            </a:r>
            <a:endParaRPr lang="en-US" dirty="0"/>
          </a:p>
        </p:txBody>
      </p:sp>
      <p:sp>
        <p:nvSpPr>
          <p:cNvPr id="8" name="TextBox 7"/>
          <p:cNvSpPr txBox="1"/>
          <p:nvPr/>
        </p:nvSpPr>
        <p:spPr>
          <a:xfrm>
            <a:off x="457200" y="4301930"/>
            <a:ext cx="8229600" cy="1077218"/>
          </a:xfrm>
          <a:prstGeom prst="rect">
            <a:avLst/>
          </a:prstGeom>
          <a:noFill/>
        </p:spPr>
        <p:txBody>
          <a:bodyPr wrap="square" rtlCol="0">
            <a:spAutoFit/>
          </a:bodyPr>
          <a:lstStyle/>
          <a:p>
            <a:r>
              <a:rPr lang="en-US" sz="2800" b="1" dirty="0" smtClean="0">
                <a:solidFill>
                  <a:srgbClr val="595959"/>
                </a:solidFill>
              </a:rPr>
              <a:t>Pictures convince people.</a:t>
            </a:r>
          </a:p>
          <a:p>
            <a:r>
              <a:rPr lang="en-US" dirty="0" smtClean="0"/>
              <a:t>As humans, we are much better at deriving meaning from images than numbers. A table has never changed my mind about anything.</a:t>
            </a:r>
            <a:endParaRPr lang="en-US" dirty="0"/>
          </a:p>
        </p:txBody>
      </p:sp>
      <p:sp>
        <p:nvSpPr>
          <p:cNvPr id="9" name="TextBox 8"/>
          <p:cNvSpPr txBox="1"/>
          <p:nvPr/>
        </p:nvSpPr>
        <p:spPr>
          <a:xfrm>
            <a:off x="457200" y="2789265"/>
            <a:ext cx="8229600" cy="1354217"/>
          </a:xfrm>
          <a:prstGeom prst="rect">
            <a:avLst/>
          </a:prstGeom>
          <a:noFill/>
        </p:spPr>
        <p:txBody>
          <a:bodyPr wrap="square" rtlCol="0">
            <a:spAutoFit/>
          </a:bodyPr>
          <a:lstStyle/>
          <a:p>
            <a:r>
              <a:rPr lang="en-US" sz="2800" b="1" dirty="0" smtClean="0">
                <a:solidFill>
                  <a:srgbClr val="595959"/>
                </a:solidFill>
              </a:rPr>
              <a:t>Look at your data.</a:t>
            </a:r>
          </a:p>
          <a:p>
            <a:r>
              <a:rPr lang="en-US" dirty="0" smtClean="0"/>
              <a:t>Understanding the experiment and understanding the data are different. It is important to spend time “getting to know” your data, so that you understand what it’s telling you (or not telling you).</a:t>
            </a:r>
            <a:endParaRPr lang="en-US" dirty="0"/>
          </a:p>
        </p:txBody>
      </p:sp>
      <p:sp>
        <p:nvSpPr>
          <p:cNvPr id="10" name="TextBox 9"/>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1" name="Rectangle 10"/>
          <p:cNvSpPr/>
          <p:nvPr/>
        </p:nvSpPr>
        <p:spPr>
          <a:xfrm>
            <a:off x="3139571" y="6332355"/>
            <a:ext cx="1428245" cy="539114"/>
          </a:xfrm>
          <a:prstGeom prst="rect">
            <a:avLst/>
          </a:prstGeom>
          <a:solidFill>
            <a:schemeClr val="accent3">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2" name="Rectangle 11"/>
          <p:cNvSpPr/>
          <p:nvPr/>
        </p:nvSpPr>
        <p:spPr>
          <a:xfrm>
            <a:off x="4567817" y="6332355"/>
            <a:ext cx="1428245" cy="539114"/>
          </a:xfrm>
          <a:prstGeom prst="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3" name="TextBox 12"/>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0965398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Exploratory Data Analysis</a:t>
            </a:r>
            <a:endParaRPr lang="en-US" sz="3600" dirty="0">
              <a:solidFill>
                <a:schemeClr val="tx1">
                  <a:lumMod val="65000"/>
                  <a:lumOff val="35000"/>
                </a:schemeClr>
              </a:solidFill>
              <a:latin typeface="Rockwell"/>
              <a:cs typeface="Rockwell"/>
            </a:endParaRPr>
          </a:p>
        </p:txBody>
      </p:sp>
      <p:sp>
        <p:nvSpPr>
          <p:cNvPr id="5" name="Content Placeholder 2"/>
          <p:cNvSpPr>
            <a:spLocks noGrp="1"/>
          </p:cNvSpPr>
          <p:nvPr>
            <p:ph idx="1"/>
          </p:nvPr>
        </p:nvSpPr>
        <p:spPr>
          <a:xfrm>
            <a:off x="351375" y="1018696"/>
            <a:ext cx="4216442" cy="5300190"/>
          </a:xfrm>
        </p:spPr>
        <p:txBody>
          <a:bodyPr>
            <a:normAutofit/>
          </a:bodyPr>
          <a:lstStyle/>
          <a:p>
            <a:r>
              <a:rPr lang="en-US" sz="2800" dirty="0" smtClean="0">
                <a:solidFill>
                  <a:schemeClr val="tx1">
                    <a:lumMod val="65000"/>
                    <a:lumOff val="35000"/>
                  </a:schemeClr>
                </a:solidFill>
                <a:latin typeface="Helvetica"/>
                <a:cs typeface="Helvetica"/>
              </a:rPr>
              <a:t>Identify key aspects</a:t>
            </a:r>
          </a:p>
          <a:p>
            <a:pPr lvl="1"/>
            <a:r>
              <a:rPr lang="en-US" sz="2400" dirty="0" smtClean="0">
                <a:solidFill>
                  <a:schemeClr val="tx1">
                    <a:lumMod val="65000"/>
                    <a:lumOff val="35000"/>
                  </a:schemeClr>
                </a:solidFill>
                <a:latin typeface="Helvetica"/>
                <a:cs typeface="Helvetica"/>
              </a:rPr>
              <a:t>Variables, types, missing data, sampling units, multiple parts</a:t>
            </a: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3" name="TextBox 2"/>
          <p:cNvSpPr txBox="1"/>
          <p:nvPr/>
        </p:nvSpPr>
        <p:spPr>
          <a:xfrm rot="16200000">
            <a:off x="6190439" y="2025841"/>
            <a:ext cx="578228" cy="369332"/>
          </a:xfrm>
          <a:prstGeom prst="rect">
            <a:avLst/>
          </a:prstGeom>
          <a:noFill/>
        </p:spPr>
        <p:txBody>
          <a:bodyPr wrap="none" rtlCol="0">
            <a:spAutoFit/>
          </a:bodyPr>
          <a:lstStyle/>
          <a:p>
            <a:r>
              <a:rPr lang="en-US" dirty="0" smtClean="0">
                <a:latin typeface="Consolas"/>
                <a:cs typeface="Consolas"/>
              </a:rPr>
              <a:t>Age</a:t>
            </a:r>
            <a:endParaRPr lang="en-US" dirty="0">
              <a:latin typeface="Consolas"/>
              <a:cs typeface="Consolas"/>
            </a:endParaRPr>
          </a:p>
        </p:txBody>
      </p:sp>
      <p:sp>
        <p:nvSpPr>
          <p:cNvPr id="8" name="TextBox 7"/>
          <p:cNvSpPr txBox="1"/>
          <p:nvPr/>
        </p:nvSpPr>
        <p:spPr>
          <a:xfrm rot="16200000">
            <a:off x="6371399" y="1841884"/>
            <a:ext cx="946142" cy="369332"/>
          </a:xfrm>
          <a:prstGeom prst="rect">
            <a:avLst/>
          </a:prstGeom>
          <a:noFill/>
        </p:spPr>
        <p:txBody>
          <a:bodyPr wrap="none" rtlCol="0">
            <a:spAutoFit/>
          </a:bodyPr>
          <a:lstStyle/>
          <a:p>
            <a:r>
              <a:rPr lang="en-US" dirty="0" smtClean="0">
                <a:latin typeface="Consolas"/>
                <a:cs typeface="Consolas"/>
              </a:rPr>
              <a:t>Height</a:t>
            </a:r>
            <a:endParaRPr lang="en-US" dirty="0">
              <a:latin typeface="Consolas"/>
              <a:cs typeface="Consolas"/>
            </a:endParaRPr>
          </a:p>
        </p:txBody>
      </p:sp>
      <p:sp>
        <p:nvSpPr>
          <p:cNvPr id="9" name="TextBox 8"/>
          <p:cNvSpPr txBox="1"/>
          <p:nvPr/>
        </p:nvSpPr>
        <p:spPr>
          <a:xfrm rot="16200000">
            <a:off x="6740731" y="1841884"/>
            <a:ext cx="946142" cy="369332"/>
          </a:xfrm>
          <a:prstGeom prst="rect">
            <a:avLst/>
          </a:prstGeom>
          <a:noFill/>
        </p:spPr>
        <p:txBody>
          <a:bodyPr wrap="none" rtlCol="0">
            <a:spAutoFit/>
          </a:bodyPr>
          <a:lstStyle/>
          <a:p>
            <a:r>
              <a:rPr lang="en-US" dirty="0" smtClean="0">
                <a:latin typeface="Consolas"/>
                <a:cs typeface="Consolas"/>
              </a:rPr>
              <a:t>Weight</a:t>
            </a:r>
            <a:endParaRPr lang="en-US" dirty="0">
              <a:latin typeface="Consolas"/>
              <a:cs typeface="Consolas"/>
            </a:endParaRPr>
          </a:p>
        </p:txBody>
      </p:sp>
      <p:sp>
        <p:nvSpPr>
          <p:cNvPr id="10" name="TextBox 9"/>
          <p:cNvSpPr txBox="1"/>
          <p:nvPr/>
        </p:nvSpPr>
        <p:spPr>
          <a:xfrm rot="16200000">
            <a:off x="6919694" y="1651514"/>
            <a:ext cx="1326881" cy="369332"/>
          </a:xfrm>
          <a:prstGeom prst="rect">
            <a:avLst/>
          </a:prstGeom>
          <a:noFill/>
        </p:spPr>
        <p:txBody>
          <a:bodyPr wrap="none" rtlCol="0">
            <a:spAutoFit/>
          </a:bodyPr>
          <a:lstStyle/>
          <a:p>
            <a:r>
              <a:rPr lang="en-US" dirty="0" smtClean="0">
                <a:latin typeface="Consolas"/>
                <a:cs typeface="Consolas"/>
              </a:rPr>
              <a:t>Eye Color</a:t>
            </a:r>
            <a:endParaRPr lang="en-US" dirty="0">
              <a:latin typeface="Consolas"/>
              <a:cs typeface="Consolas"/>
            </a:endParaRPr>
          </a:p>
        </p:txBody>
      </p:sp>
      <p:sp>
        <p:nvSpPr>
          <p:cNvPr id="11" name="TextBox 10"/>
          <p:cNvSpPr txBox="1"/>
          <p:nvPr/>
        </p:nvSpPr>
        <p:spPr>
          <a:xfrm>
            <a:off x="5701279" y="2499621"/>
            <a:ext cx="593608" cy="2308324"/>
          </a:xfrm>
          <a:prstGeom prst="rect">
            <a:avLst/>
          </a:prstGeom>
          <a:noFill/>
        </p:spPr>
        <p:txBody>
          <a:bodyPr wrap="square" rtlCol="0">
            <a:spAutoFit/>
          </a:bodyPr>
          <a:lstStyle/>
          <a:p>
            <a:pPr algn="r"/>
            <a:r>
              <a:rPr lang="en-US" dirty="0" smtClean="0"/>
              <a:t>1</a:t>
            </a:r>
          </a:p>
          <a:p>
            <a:pPr algn="r"/>
            <a:r>
              <a:rPr lang="en-US" dirty="0" smtClean="0"/>
              <a:t>2</a:t>
            </a:r>
          </a:p>
          <a:p>
            <a:pPr algn="r"/>
            <a:r>
              <a:rPr lang="en-US" dirty="0" smtClean="0"/>
              <a:t>3</a:t>
            </a:r>
          </a:p>
          <a:p>
            <a:pPr algn="r"/>
            <a:r>
              <a:rPr lang="en-US" dirty="0" smtClean="0"/>
              <a:t>4</a:t>
            </a:r>
          </a:p>
          <a:p>
            <a:pPr algn="r"/>
            <a:r>
              <a:rPr lang="en-US" dirty="0" smtClean="0"/>
              <a:t>5</a:t>
            </a:r>
          </a:p>
          <a:p>
            <a:pPr algn="r"/>
            <a:r>
              <a:rPr lang="en-US" dirty="0" smtClean="0"/>
              <a:t>6</a:t>
            </a:r>
          </a:p>
          <a:p>
            <a:pPr algn="r"/>
            <a:r>
              <a:rPr lang="en-US" dirty="0" smtClean="0"/>
              <a:t>7</a:t>
            </a:r>
          </a:p>
          <a:p>
            <a:pPr algn="r"/>
            <a:r>
              <a:rPr lang="en-US" dirty="0" smtClean="0"/>
              <a:t>8</a:t>
            </a:r>
            <a:endParaRPr lang="en-US" dirty="0"/>
          </a:p>
        </p:txBody>
      </p:sp>
      <p:sp>
        <p:nvSpPr>
          <p:cNvPr id="12" name="Rectangle 11"/>
          <p:cNvSpPr/>
          <p:nvPr/>
        </p:nvSpPr>
        <p:spPr>
          <a:xfrm>
            <a:off x="6297095" y="4520334"/>
            <a:ext cx="1472914"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18" name="Rectangle 17"/>
          <p:cNvSpPr/>
          <p:nvPr/>
        </p:nvSpPr>
        <p:spPr>
          <a:xfrm>
            <a:off x="6297095" y="4239857"/>
            <a:ext cx="1472914"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19" name="Rectangle 18"/>
          <p:cNvSpPr/>
          <p:nvPr/>
        </p:nvSpPr>
        <p:spPr>
          <a:xfrm>
            <a:off x="6297095" y="3959380"/>
            <a:ext cx="1472914"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20" name="Rectangle 19"/>
          <p:cNvSpPr/>
          <p:nvPr/>
        </p:nvSpPr>
        <p:spPr>
          <a:xfrm>
            <a:off x="6297095" y="3678903"/>
            <a:ext cx="1472914"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21" name="Rectangle 20"/>
          <p:cNvSpPr/>
          <p:nvPr/>
        </p:nvSpPr>
        <p:spPr>
          <a:xfrm>
            <a:off x="6297095" y="3398426"/>
            <a:ext cx="1472914"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22" name="Rectangle 21"/>
          <p:cNvSpPr/>
          <p:nvPr/>
        </p:nvSpPr>
        <p:spPr>
          <a:xfrm>
            <a:off x="6297095" y="3117949"/>
            <a:ext cx="1472914"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23" name="Rectangle 22"/>
          <p:cNvSpPr/>
          <p:nvPr/>
        </p:nvSpPr>
        <p:spPr>
          <a:xfrm>
            <a:off x="6297095" y="2837472"/>
            <a:ext cx="1472914"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24" name="Rectangle 23"/>
          <p:cNvSpPr/>
          <p:nvPr/>
        </p:nvSpPr>
        <p:spPr>
          <a:xfrm>
            <a:off x="6297095" y="2556995"/>
            <a:ext cx="1472914"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cxnSp>
        <p:nvCxnSpPr>
          <p:cNvPr id="26" name="Straight Connector 25"/>
          <p:cNvCxnSpPr/>
          <p:nvPr/>
        </p:nvCxnSpPr>
        <p:spPr>
          <a:xfrm flipH="1">
            <a:off x="6659804" y="2556995"/>
            <a:ext cx="4415" cy="2243816"/>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7021219" y="2556995"/>
            <a:ext cx="4415" cy="2243816"/>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7394053" y="2556995"/>
            <a:ext cx="4415" cy="2243816"/>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28" name="Rectangle 27"/>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31" name="Rectangle 30"/>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32" name="TextBox 31"/>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27334305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Exploratory Data Analysis</a:t>
            </a:r>
            <a:endParaRPr lang="en-US" sz="3600" dirty="0">
              <a:solidFill>
                <a:schemeClr val="tx1">
                  <a:lumMod val="65000"/>
                  <a:lumOff val="35000"/>
                </a:schemeClr>
              </a:solidFill>
              <a:latin typeface="Rockwell"/>
              <a:cs typeface="Rockwell"/>
            </a:endParaRPr>
          </a:p>
        </p:txBody>
      </p:sp>
      <p:sp>
        <p:nvSpPr>
          <p:cNvPr id="5" name="Content Placeholder 2"/>
          <p:cNvSpPr>
            <a:spLocks noGrp="1"/>
          </p:cNvSpPr>
          <p:nvPr>
            <p:ph idx="1"/>
          </p:nvPr>
        </p:nvSpPr>
        <p:spPr>
          <a:xfrm>
            <a:off x="351375" y="1018696"/>
            <a:ext cx="4216442" cy="5300190"/>
          </a:xfrm>
        </p:spPr>
        <p:txBody>
          <a:bodyPr>
            <a:normAutofit/>
          </a:bodyPr>
          <a:lstStyle/>
          <a:p>
            <a:r>
              <a:rPr lang="en-US" sz="2800" dirty="0" smtClean="0">
                <a:solidFill>
                  <a:schemeClr val="bg1">
                    <a:lumMod val="65000"/>
                  </a:schemeClr>
                </a:solidFill>
                <a:latin typeface="Helvetica"/>
                <a:cs typeface="Helvetica"/>
              </a:rPr>
              <a:t>Identify key aspects</a:t>
            </a:r>
          </a:p>
          <a:p>
            <a:pPr lvl="1"/>
            <a:r>
              <a:rPr lang="en-US" sz="2400" dirty="0" smtClean="0">
                <a:solidFill>
                  <a:schemeClr val="bg1">
                    <a:lumMod val="65000"/>
                  </a:schemeClr>
                </a:solidFill>
                <a:latin typeface="Helvetica"/>
                <a:cs typeface="Helvetica"/>
              </a:rPr>
              <a:t>Variables, types, missing data, sampling units, multiple parts</a:t>
            </a:r>
          </a:p>
          <a:p>
            <a:r>
              <a:rPr lang="en-US" sz="2800" dirty="0" smtClean="0">
                <a:solidFill>
                  <a:schemeClr val="tx1">
                    <a:lumMod val="65000"/>
                    <a:lumOff val="35000"/>
                  </a:schemeClr>
                </a:solidFill>
                <a:latin typeface="Helvetica"/>
                <a:cs typeface="Helvetica"/>
              </a:rPr>
              <a:t>Summarize the basics</a:t>
            </a:r>
          </a:p>
          <a:p>
            <a:pPr lvl="1"/>
            <a:r>
              <a:rPr lang="en-US" sz="2400" dirty="0" smtClean="0">
                <a:solidFill>
                  <a:schemeClr val="tx1">
                    <a:lumMod val="65000"/>
                    <a:lumOff val="35000"/>
                  </a:schemeClr>
                </a:solidFill>
                <a:latin typeface="Helvetica"/>
                <a:cs typeface="Helvetica"/>
              </a:rPr>
              <a:t>Sample size, levels, feature distributions</a:t>
            </a: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cxnSp>
        <p:nvCxnSpPr>
          <p:cNvPr id="25" name="Straight Connector 24"/>
          <p:cNvCxnSpPr/>
          <p:nvPr/>
        </p:nvCxnSpPr>
        <p:spPr>
          <a:xfrm flipH="1">
            <a:off x="5518415" y="1201094"/>
            <a:ext cx="2" cy="883568"/>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744900" y="1523709"/>
            <a:ext cx="367125" cy="560954"/>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cxnSp>
        <p:nvCxnSpPr>
          <p:cNvPr id="28" name="Straight Connector 27"/>
          <p:cNvCxnSpPr/>
          <p:nvPr/>
        </p:nvCxnSpPr>
        <p:spPr>
          <a:xfrm>
            <a:off x="5518417" y="2084662"/>
            <a:ext cx="2764504"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112025" y="1804185"/>
            <a:ext cx="367125"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32" name="Rectangle 31"/>
          <p:cNvSpPr/>
          <p:nvPr/>
        </p:nvSpPr>
        <p:spPr>
          <a:xfrm>
            <a:off x="6479150" y="1804185"/>
            <a:ext cx="367125"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33" name="Rectangle 32"/>
          <p:cNvSpPr/>
          <p:nvPr/>
        </p:nvSpPr>
        <p:spPr>
          <a:xfrm>
            <a:off x="6846275" y="1804185"/>
            <a:ext cx="367125"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34" name="Rectangle 33"/>
          <p:cNvSpPr/>
          <p:nvPr/>
        </p:nvSpPr>
        <p:spPr>
          <a:xfrm>
            <a:off x="7213399" y="1523709"/>
            <a:ext cx="367125" cy="560953"/>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35" name="Rectangle 34"/>
          <p:cNvSpPr/>
          <p:nvPr/>
        </p:nvSpPr>
        <p:spPr>
          <a:xfrm>
            <a:off x="7580524" y="1804185"/>
            <a:ext cx="367125"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cxnSp>
        <p:nvCxnSpPr>
          <p:cNvPr id="37" name="Straight Connector 36"/>
          <p:cNvCxnSpPr/>
          <p:nvPr/>
        </p:nvCxnSpPr>
        <p:spPr>
          <a:xfrm flipH="1">
            <a:off x="5536888" y="2984752"/>
            <a:ext cx="2" cy="883568"/>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6864748" y="3026889"/>
            <a:ext cx="367125" cy="841431"/>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cxnSp>
        <p:nvCxnSpPr>
          <p:cNvPr id="39" name="Straight Connector 38"/>
          <p:cNvCxnSpPr/>
          <p:nvPr/>
        </p:nvCxnSpPr>
        <p:spPr>
          <a:xfrm>
            <a:off x="5536890" y="3868320"/>
            <a:ext cx="2764504"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6130498" y="3587843"/>
            <a:ext cx="367125"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41" name="Rectangle 40"/>
          <p:cNvSpPr/>
          <p:nvPr/>
        </p:nvSpPr>
        <p:spPr>
          <a:xfrm>
            <a:off x="6497623" y="3587843"/>
            <a:ext cx="367125"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42" name="Rectangle 41"/>
          <p:cNvSpPr/>
          <p:nvPr/>
        </p:nvSpPr>
        <p:spPr>
          <a:xfrm>
            <a:off x="7598997" y="3587843"/>
            <a:ext cx="367125" cy="280477"/>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43" name="Rectangle 42"/>
          <p:cNvSpPr/>
          <p:nvPr/>
        </p:nvSpPr>
        <p:spPr>
          <a:xfrm>
            <a:off x="7231872" y="3307367"/>
            <a:ext cx="367125" cy="560953"/>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cxnSp>
        <p:nvCxnSpPr>
          <p:cNvPr id="53" name="Straight Connector 52"/>
          <p:cNvCxnSpPr/>
          <p:nvPr/>
        </p:nvCxnSpPr>
        <p:spPr>
          <a:xfrm flipH="1">
            <a:off x="5536888" y="4865053"/>
            <a:ext cx="2" cy="883568"/>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5946935" y="4907190"/>
            <a:ext cx="367125" cy="841431"/>
          </a:xfrm>
          <a:prstGeom prst="rect">
            <a:avLst/>
          </a:prstGeom>
          <a:solidFill>
            <a:schemeClr val="accent6">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50000"/>
                </a:schemeClr>
              </a:solidFill>
            </a:endParaRPr>
          </a:p>
        </p:txBody>
      </p:sp>
      <p:cxnSp>
        <p:nvCxnSpPr>
          <p:cNvPr id="55" name="Straight Connector 54"/>
          <p:cNvCxnSpPr/>
          <p:nvPr/>
        </p:nvCxnSpPr>
        <p:spPr>
          <a:xfrm>
            <a:off x="5536890" y="5748621"/>
            <a:ext cx="2764504"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7415434" y="5468144"/>
            <a:ext cx="367125" cy="280477"/>
          </a:xfrm>
          <a:prstGeom prst="rect">
            <a:avLst/>
          </a:prstGeom>
          <a:solidFill>
            <a:schemeClr val="accent3"/>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59" name="Rectangle 58"/>
          <p:cNvSpPr/>
          <p:nvPr/>
        </p:nvSpPr>
        <p:spPr>
          <a:xfrm>
            <a:off x="6681185" y="5187668"/>
            <a:ext cx="367125" cy="560953"/>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60" name="TextBox 59"/>
          <p:cNvSpPr txBox="1"/>
          <p:nvPr/>
        </p:nvSpPr>
        <p:spPr>
          <a:xfrm>
            <a:off x="6632208" y="827132"/>
            <a:ext cx="578228" cy="369332"/>
          </a:xfrm>
          <a:prstGeom prst="rect">
            <a:avLst/>
          </a:prstGeom>
          <a:noFill/>
        </p:spPr>
        <p:txBody>
          <a:bodyPr wrap="none" rtlCol="0">
            <a:spAutoFit/>
          </a:bodyPr>
          <a:lstStyle/>
          <a:p>
            <a:r>
              <a:rPr lang="en-US" dirty="0" smtClean="0">
                <a:latin typeface="Consolas"/>
                <a:cs typeface="Consolas"/>
              </a:rPr>
              <a:t>Age</a:t>
            </a:r>
            <a:endParaRPr lang="en-US" dirty="0">
              <a:latin typeface="Consolas"/>
              <a:cs typeface="Consolas"/>
            </a:endParaRPr>
          </a:p>
        </p:txBody>
      </p:sp>
      <p:sp>
        <p:nvSpPr>
          <p:cNvPr id="61" name="TextBox 60"/>
          <p:cNvSpPr txBox="1"/>
          <p:nvPr/>
        </p:nvSpPr>
        <p:spPr>
          <a:xfrm>
            <a:off x="6497623" y="2615420"/>
            <a:ext cx="946142" cy="369332"/>
          </a:xfrm>
          <a:prstGeom prst="rect">
            <a:avLst/>
          </a:prstGeom>
          <a:noFill/>
        </p:spPr>
        <p:txBody>
          <a:bodyPr wrap="none" rtlCol="0">
            <a:spAutoFit/>
          </a:bodyPr>
          <a:lstStyle/>
          <a:p>
            <a:r>
              <a:rPr lang="en-US" dirty="0" smtClean="0">
                <a:latin typeface="Consolas"/>
                <a:cs typeface="Consolas"/>
              </a:rPr>
              <a:t>Height</a:t>
            </a:r>
            <a:endParaRPr lang="en-US" dirty="0">
              <a:latin typeface="Consolas"/>
              <a:cs typeface="Consolas"/>
            </a:endParaRPr>
          </a:p>
        </p:txBody>
      </p:sp>
      <p:sp>
        <p:nvSpPr>
          <p:cNvPr id="62" name="TextBox 61"/>
          <p:cNvSpPr txBox="1"/>
          <p:nvPr/>
        </p:nvSpPr>
        <p:spPr>
          <a:xfrm>
            <a:off x="6314060" y="4487844"/>
            <a:ext cx="1326881" cy="369332"/>
          </a:xfrm>
          <a:prstGeom prst="rect">
            <a:avLst/>
          </a:prstGeom>
          <a:noFill/>
        </p:spPr>
        <p:txBody>
          <a:bodyPr wrap="none" rtlCol="0">
            <a:spAutoFit/>
          </a:bodyPr>
          <a:lstStyle/>
          <a:p>
            <a:r>
              <a:rPr lang="en-US" dirty="0" smtClean="0">
                <a:latin typeface="Consolas"/>
                <a:cs typeface="Consolas"/>
              </a:rPr>
              <a:t>Eye Color</a:t>
            </a:r>
            <a:endParaRPr lang="en-US" dirty="0">
              <a:latin typeface="Consolas"/>
              <a:cs typeface="Consolas"/>
            </a:endParaRPr>
          </a:p>
        </p:txBody>
      </p:sp>
      <p:sp>
        <p:nvSpPr>
          <p:cNvPr id="30" name="TextBox 29"/>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36" name="Rectangle 35"/>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44" name="Rectangle 43"/>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45" name="TextBox 44"/>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332811275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Exploratory Data Analysis</a:t>
            </a:r>
            <a:endParaRPr lang="en-US" sz="3600" dirty="0">
              <a:solidFill>
                <a:schemeClr val="tx1">
                  <a:lumMod val="65000"/>
                  <a:lumOff val="35000"/>
                </a:schemeClr>
              </a:solidFill>
              <a:latin typeface="Rockwell"/>
              <a:cs typeface="Rockwell"/>
            </a:endParaRPr>
          </a:p>
        </p:txBody>
      </p:sp>
      <p:sp>
        <p:nvSpPr>
          <p:cNvPr id="5" name="Content Placeholder 2"/>
          <p:cNvSpPr>
            <a:spLocks noGrp="1"/>
          </p:cNvSpPr>
          <p:nvPr>
            <p:ph idx="1"/>
          </p:nvPr>
        </p:nvSpPr>
        <p:spPr>
          <a:xfrm>
            <a:off x="351375" y="1018696"/>
            <a:ext cx="4216442" cy="5300190"/>
          </a:xfrm>
        </p:spPr>
        <p:txBody>
          <a:bodyPr>
            <a:normAutofit/>
          </a:bodyPr>
          <a:lstStyle/>
          <a:p>
            <a:r>
              <a:rPr lang="en-US" sz="2800" dirty="0" smtClean="0">
                <a:solidFill>
                  <a:schemeClr val="bg1">
                    <a:lumMod val="65000"/>
                  </a:schemeClr>
                </a:solidFill>
                <a:latin typeface="Helvetica"/>
                <a:cs typeface="Helvetica"/>
              </a:rPr>
              <a:t>Identify key aspects</a:t>
            </a:r>
          </a:p>
          <a:p>
            <a:pPr lvl="1"/>
            <a:r>
              <a:rPr lang="en-US" sz="2400" dirty="0" smtClean="0">
                <a:solidFill>
                  <a:schemeClr val="bg1">
                    <a:lumMod val="65000"/>
                  </a:schemeClr>
                </a:solidFill>
                <a:latin typeface="Helvetica"/>
                <a:cs typeface="Helvetica"/>
              </a:rPr>
              <a:t>Variables, types, missing data, sampling units, multiple parts</a:t>
            </a:r>
          </a:p>
          <a:p>
            <a:r>
              <a:rPr lang="en-US" sz="2800" dirty="0" smtClean="0">
                <a:solidFill>
                  <a:srgbClr val="A6A6A6"/>
                </a:solidFill>
                <a:latin typeface="Helvetica"/>
                <a:cs typeface="Helvetica"/>
              </a:rPr>
              <a:t>Summarize the basics</a:t>
            </a:r>
          </a:p>
          <a:p>
            <a:pPr lvl="1"/>
            <a:r>
              <a:rPr lang="en-US" sz="2400" dirty="0" smtClean="0">
                <a:solidFill>
                  <a:srgbClr val="A6A6A6"/>
                </a:solidFill>
                <a:latin typeface="Helvetica"/>
                <a:cs typeface="Helvetica"/>
              </a:rPr>
              <a:t>Sample size, levels, feature distributions</a:t>
            </a:r>
          </a:p>
          <a:p>
            <a:r>
              <a:rPr lang="en-US" sz="2800" dirty="0" smtClean="0">
                <a:solidFill>
                  <a:schemeClr val="tx1">
                    <a:lumMod val="65000"/>
                    <a:lumOff val="35000"/>
                  </a:schemeClr>
                </a:solidFill>
                <a:latin typeface="Helvetica"/>
                <a:cs typeface="Helvetica"/>
              </a:rPr>
              <a:t>Explore in depth</a:t>
            </a:r>
          </a:p>
          <a:p>
            <a:pPr lvl="1"/>
            <a:r>
              <a:rPr lang="en-US" sz="2400" dirty="0" smtClean="0">
                <a:solidFill>
                  <a:schemeClr val="tx1">
                    <a:lumMod val="65000"/>
                    <a:lumOff val="35000"/>
                  </a:schemeClr>
                </a:solidFill>
                <a:latin typeface="Helvetica"/>
                <a:cs typeface="Helvetica"/>
              </a:rPr>
              <a:t>Relationships, shape, clusters, use prior knowledge</a:t>
            </a:r>
            <a:endParaRPr lang="en-US" sz="2400" dirty="0">
              <a:solidFill>
                <a:schemeClr val="tx1">
                  <a:lumMod val="65000"/>
                  <a:lumOff val="35000"/>
                </a:schemeClr>
              </a:solidFill>
              <a:latin typeface="Helvetica"/>
              <a:cs typeface="Helvetica"/>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cxnSp>
        <p:nvCxnSpPr>
          <p:cNvPr id="25" name="Straight Connector 24"/>
          <p:cNvCxnSpPr/>
          <p:nvPr/>
        </p:nvCxnSpPr>
        <p:spPr>
          <a:xfrm>
            <a:off x="5732477" y="1531624"/>
            <a:ext cx="0" cy="1326882"/>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732477" y="2858506"/>
            <a:ext cx="1326881"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rot="16200000">
            <a:off x="5257839" y="2006009"/>
            <a:ext cx="578228" cy="369332"/>
          </a:xfrm>
          <a:prstGeom prst="rect">
            <a:avLst/>
          </a:prstGeom>
          <a:noFill/>
        </p:spPr>
        <p:txBody>
          <a:bodyPr wrap="none" rtlCol="0">
            <a:spAutoFit/>
          </a:bodyPr>
          <a:lstStyle/>
          <a:p>
            <a:pPr algn="ctr"/>
            <a:r>
              <a:rPr lang="en-US" dirty="0" smtClean="0">
                <a:latin typeface="Consolas"/>
                <a:cs typeface="Consolas"/>
              </a:rPr>
              <a:t>Age</a:t>
            </a:r>
            <a:endParaRPr lang="en-US" dirty="0">
              <a:latin typeface="Consolas"/>
              <a:cs typeface="Consolas"/>
            </a:endParaRPr>
          </a:p>
        </p:txBody>
      </p:sp>
      <p:sp>
        <p:nvSpPr>
          <p:cNvPr id="61" name="TextBox 60"/>
          <p:cNvSpPr txBox="1"/>
          <p:nvPr/>
        </p:nvSpPr>
        <p:spPr>
          <a:xfrm>
            <a:off x="5926792" y="2883443"/>
            <a:ext cx="946142" cy="369332"/>
          </a:xfrm>
          <a:prstGeom prst="rect">
            <a:avLst/>
          </a:prstGeom>
          <a:noFill/>
        </p:spPr>
        <p:txBody>
          <a:bodyPr wrap="none" rtlCol="0">
            <a:spAutoFit/>
          </a:bodyPr>
          <a:lstStyle/>
          <a:p>
            <a:pPr algn="ctr"/>
            <a:r>
              <a:rPr lang="en-US" dirty="0" smtClean="0">
                <a:latin typeface="Consolas"/>
                <a:cs typeface="Consolas"/>
              </a:rPr>
              <a:t>Height</a:t>
            </a:r>
            <a:endParaRPr lang="en-US" dirty="0">
              <a:latin typeface="Consolas"/>
              <a:cs typeface="Consolas"/>
            </a:endParaRPr>
          </a:p>
        </p:txBody>
      </p:sp>
      <p:cxnSp>
        <p:nvCxnSpPr>
          <p:cNvPr id="44" name="Straight Connector 43"/>
          <p:cNvCxnSpPr/>
          <p:nvPr/>
        </p:nvCxnSpPr>
        <p:spPr>
          <a:xfrm>
            <a:off x="7211758" y="3068109"/>
            <a:ext cx="0" cy="1326882"/>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211758" y="4394991"/>
            <a:ext cx="1326881"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7211758" y="1531624"/>
            <a:ext cx="0" cy="1326882"/>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211758" y="2858506"/>
            <a:ext cx="1326881"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rot="16200000">
            <a:off x="6554021" y="3541180"/>
            <a:ext cx="946142" cy="369332"/>
          </a:xfrm>
          <a:prstGeom prst="rect">
            <a:avLst/>
          </a:prstGeom>
          <a:noFill/>
        </p:spPr>
        <p:txBody>
          <a:bodyPr wrap="none" rtlCol="0">
            <a:spAutoFit/>
          </a:bodyPr>
          <a:lstStyle/>
          <a:p>
            <a:pPr algn="ctr"/>
            <a:r>
              <a:rPr lang="en-US" dirty="0" smtClean="0">
                <a:latin typeface="Consolas"/>
                <a:cs typeface="Consolas"/>
              </a:rPr>
              <a:t>Height</a:t>
            </a:r>
            <a:endParaRPr lang="en-US" dirty="0">
              <a:latin typeface="Consolas"/>
              <a:cs typeface="Consolas"/>
            </a:endParaRPr>
          </a:p>
        </p:txBody>
      </p:sp>
      <p:sp>
        <p:nvSpPr>
          <p:cNvPr id="50" name="TextBox 49"/>
          <p:cNvSpPr txBox="1"/>
          <p:nvPr/>
        </p:nvSpPr>
        <p:spPr>
          <a:xfrm>
            <a:off x="7392104" y="4394991"/>
            <a:ext cx="946142" cy="369332"/>
          </a:xfrm>
          <a:prstGeom prst="rect">
            <a:avLst/>
          </a:prstGeom>
          <a:noFill/>
        </p:spPr>
        <p:txBody>
          <a:bodyPr wrap="none" rtlCol="0">
            <a:spAutoFit/>
          </a:bodyPr>
          <a:lstStyle/>
          <a:p>
            <a:pPr algn="ctr"/>
            <a:r>
              <a:rPr lang="en-US" dirty="0" smtClean="0">
                <a:latin typeface="Consolas"/>
                <a:cs typeface="Consolas"/>
              </a:rPr>
              <a:t>Weight</a:t>
            </a:r>
            <a:endParaRPr lang="en-US" dirty="0">
              <a:latin typeface="Consolas"/>
              <a:cs typeface="Consolas"/>
            </a:endParaRPr>
          </a:p>
        </p:txBody>
      </p:sp>
      <p:sp>
        <p:nvSpPr>
          <p:cNvPr id="17" name="Oval 16"/>
          <p:cNvSpPr/>
          <p:nvPr/>
        </p:nvSpPr>
        <p:spPr>
          <a:xfrm>
            <a:off x="5855437" y="2596937"/>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699718" y="1975901"/>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6419921" y="1833684"/>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6227653" y="2359045"/>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998145" y="2411913"/>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6150545" y="1975901"/>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6628364" y="1534855"/>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6485656" y="2118118"/>
            <a:ext cx="142708" cy="142217"/>
          </a:xfrm>
          <a:prstGeom prst="ellipse">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336177" y="1578220"/>
            <a:ext cx="142708" cy="142217"/>
          </a:xfrm>
          <a:prstGeom prst="ellipse">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7362452" y="2596937"/>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8347353" y="1972670"/>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7576514" y="1833684"/>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7913067" y="2359045"/>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7433806" y="2408682"/>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8092945" y="1972670"/>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7950237" y="1531624"/>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7719222" y="2114887"/>
            <a:ext cx="142708" cy="142217"/>
          </a:xfrm>
          <a:prstGeom prst="ellipse">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7535045" y="1574989"/>
            <a:ext cx="142708" cy="142217"/>
          </a:xfrm>
          <a:prstGeom prst="ellipse">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7362332" y="4174405"/>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8347233" y="3335510"/>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7576394" y="3479029"/>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7913067" y="3476266"/>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433686" y="4025725"/>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8092825" y="3068109"/>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7950117" y="3224268"/>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719102" y="3763463"/>
            <a:ext cx="142708" cy="142217"/>
          </a:xfrm>
          <a:prstGeom prst="ellipse">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7535045" y="3738316"/>
            <a:ext cx="142708" cy="142217"/>
          </a:xfrm>
          <a:prstGeom prst="ellipse">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6342948" y="5120992"/>
            <a:ext cx="142708" cy="142217"/>
          </a:xfrm>
          <a:prstGeom prst="ellipse">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7146382" y="5120496"/>
            <a:ext cx="142708" cy="142217"/>
          </a:xfrm>
          <a:prstGeom prst="ellipse">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6747981" y="5120992"/>
            <a:ext cx="142708" cy="142217"/>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p:cNvSpPr txBox="1"/>
          <p:nvPr/>
        </p:nvSpPr>
        <p:spPr>
          <a:xfrm>
            <a:off x="6152580" y="5263209"/>
            <a:ext cx="1326881" cy="369332"/>
          </a:xfrm>
          <a:prstGeom prst="rect">
            <a:avLst/>
          </a:prstGeom>
          <a:noFill/>
        </p:spPr>
        <p:txBody>
          <a:bodyPr wrap="none" rtlCol="0">
            <a:spAutoFit/>
          </a:bodyPr>
          <a:lstStyle/>
          <a:p>
            <a:pPr algn="ctr"/>
            <a:r>
              <a:rPr lang="en-US" dirty="0" smtClean="0">
                <a:latin typeface="Consolas"/>
                <a:cs typeface="Consolas"/>
              </a:rPr>
              <a:t>Eye Color</a:t>
            </a:r>
            <a:endParaRPr lang="en-US" dirty="0">
              <a:latin typeface="Consolas"/>
              <a:cs typeface="Consolas"/>
            </a:endParaRPr>
          </a:p>
        </p:txBody>
      </p:sp>
      <p:sp>
        <p:nvSpPr>
          <p:cNvPr id="53" name="TextBox 52"/>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54" name="Rectangle 53"/>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55" name="Rectangle 54"/>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58" name="TextBox 57"/>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8983015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351374" y="1018696"/>
            <a:ext cx="8439423" cy="5300190"/>
          </a:xfrm>
        </p:spPr>
        <p:txBody>
          <a:bodyPr>
            <a:normAutofit/>
          </a:bodyPr>
          <a:lstStyle/>
          <a:p>
            <a:pPr marL="0" indent="0">
              <a:buNone/>
            </a:pPr>
            <a:r>
              <a:rPr lang="en-US" sz="2800" dirty="0" smtClean="0">
                <a:solidFill>
                  <a:schemeClr val="tx1">
                    <a:lumMod val="65000"/>
                    <a:lumOff val="35000"/>
                  </a:schemeClr>
                </a:solidFill>
                <a:latin typeface="Helvetica"/>
                <a:cs typeface="Helvetica"/>
              </a:rPr>
              <a:t>R contains several built-in datasets. We’ll practice on the Iris flower data.</a:t>
            </a:r>
            <a:endParaRPr lang="en-US" sz="2400" dirty="0" smtClean="0">
              <a:solidFill>
                <a:schemeClr val="tx1">
                  <a:lumMod val="65000"/>
                  <a:lumOff val="35000"/>
                </a:schemeClr>
              </a:solidFill>
              <a:latin typeface="Helvetica"/>
              <a:cs typeface="Helvetica"/>
            </a:endParaRPr>
          </a:p>
        </p:txBody>
      </p:sp>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1386206" y="2541656"/>
            <a:ext cx="7404591" cy="3539430"/>
          </a:xfrm>
          <a:prstGeom prst="rect">
            <a:avLst/>
          </a:prstGeom>
          <a:solidFill>
            <a:schemeClr val="tx2">
              <a:lumMod val="50000"/>
            </a:schemeClr>
          </a:solidFill>
        </p:spPr>
        <p:txBody>
          <a:bodyPr wrap="none" rtlCol="0">
            <a:spAutoFit/>
          </a:bodyPr>
          <a:lstStyle/>
          <a:p>
            <a:r>
              <a:rPr lang="en-US" sz="1600" dirty="0" smtClean="0">
                <a:solidFill>
                  <a:schemeClr val="bg1"/>
                </a:solidFill>
                <a:latin typeface="Consolas"/>
                <a:cs typeface="Consolas"/>
              </a:rPr>
              <a:t>...</a:t>
            </a:r>
            <a:r>
              <a:rPr lang="mr-IN" sz="1600" dirty="0" smtClean="0">
                <a:solidFill>
                  <a:schemeClr val="bg1"/>
                </a:solidFill>
                <a:latin typeface="Consolas"/>
                <a:cs typeface="Consolas"/>
              </a:rPr>
              <a:t>  </a:t>
            </a:r>
          </a:p>
          <a:p>
            <a:r>
              <a:rPr lang="mr-IN" sz="1600" dirty="0" smtClean="0">
                <a:solidFill>
                  <a:schemeClr val="bg1"/>
                </a:solidFill>
                <a:latin typeface="Consolas"/>
                <a:cs typeface="Consolas"/>
              </a:rPr>
              <a:t>138          6.4         3.1          5.5         1.8  virginica</a:t>
            </a:r>
          </a:p>
          <a:p>
            <a:r>
              <a:rPr lang="mr-IN" sz="1600" dirty="0" smtClean="0">
                <a:solidFill>
                  <a:schemeClr val="bg1"/>
                </a:solidFill>
                <a:latin typeface="Consolas"/>
                <a:cs typeface="Consolas"/>
              </a:rPr>
              <a:t>139          6.0         3.0          4.8         1.8  virginica</a:t>
            </a:r>
          </a:p>
          <a:p>
            <a:r>
              <a:rPr lang="mr-IN" sz="1600" dirty="0" smtClean="0">
                <a:solidFill>
                  <a:schemeClr val="bg1"/>
                </a:solidFill>
                <a:latin typeface="Consolas"/>
                <a:cs typeface="Consolas"/>
              </a:rPr>
              <a:t>140          6.9         3.1          5.4         2.1  virginica</a:t>
            </a:r>
          </a:p>
          <a:p>
            <a:r>
              <a:rPr lang="mr-IN" sz="1600" dirty="0" smtClean="0">
                <a:solidFill>
                  <a:schemeClr val="bg1"/>
                </a:solidFill>
                <a:latin typeface="Consolas"/>
                <a:cs typeface="Consolas"/>
              </a:rPr>
              <a:t>141          6.7         3.1          5.6         2.4  virginica</a:t>
            </a:r>
          </a:p>
          <a:p>
            <a:r>
              <a:rPr lang="mr-IN" sz="1600" dirty="0" smtClean="0">
                <a:solidFill>
                  <a:schemeClr val="bg1"/>
                </a:solidFill>
                <a:latin typeface="Consolas"/>
                <a:cs typeface="Consolas"/>
              </a:rPr>
              <a:t>142          6.9         3.1          5.1         2.3  virginica</a:t>
            </a:r>
          </a:p>
          <a:p>
            <a:r>
              <a:rPr lang="mr-IN" sz="1600" dirty="0" smtClean="0">
                <a:solidFill>
                  <a:schemeClr val="bg1"/>
                </a:solidFill>
                <a:latin typeface="Consolas"/>
                <a:cs typeface="Consolas"/>
              </a:rPr>
              <a:t>143          5.8         2.7          5.1         1.9  virginica</a:t>
            </a:r>
          </a:p>
          <a:p>
            <a:r>
              <a:rPr lang="mr-IN" sz="1600" dirty="0" smtClean="0">
                <a:solidFill>
                  <a:schemeClr val="bg1"/>
                </a:solidFill>
                <a:latin typeface="Consolas"/>
                <a:cs typeface="Consolas"/>
              </a:rPr>
              <a:t>144          6.8         3.2          5.9         2.3  virginica</a:t>
            </a:r>
          </a:p>
          <a:p>
            <a:r>
              <a:rPr lang="mr-IN" sz="1600" dirty="0" smtClean="0">
                <a:solidFill>
                  <a:schemeClr val="bg1"/>
                </a:solidFill>
                <a:latin typeface="Consolas"/>
                <a:cs typeface="Consolas"/>
              </a:rPr>
              <a:t>145          6.7         3.3          5.7         2.5  virginica</a:t>
            </a:r>
          </a:p>
          <a:p>
            <a:r>
              <a:rPr lang="mr-IN" sz="1600" dirty="0" smtClean="0">
                <a:solidFill>
                  <a:schemeClr val="bg1"/>
                </a:solidFill>
                <a:latin typeface="Consolas"/>
                <a:cs typeface="Consolas"/>
              </a:rPr>
              <a:t>146          6.7         3.0          5.2         2.3  virginica</a:t>
            </a:r>
          </a:p>
          <a:p>
            <a:r>
              <a:rPr lang="mr-IN" sz="1600" dirty="0" smtClean="0">
                <a:solidFill>
                  <a:schemeClr val="bg1"/>
                </a:solidFill>
                <a:latin typeface="Consolas"/>
                <a:cs typeface="Consolas"/>
              </a:rPr>
              <a:t>147          6.3         2.5          5.0         1.9  virginica</a:t>
            </a:r>
          </a:p>
          <a:p>
            <a:r>
              <a:rPr lang="mr-IN" sz="1600" dirty="0" smtClean="0">
                <a:solidFill>
                  <a:schemeClr val="bg1"/>
                </a:solidFill>
                <a:latin typeface="Consolas"/>
                <a:cs typeface="Consolas"/>
              </a:rPr>
              <a:t>148          6.5         3.0          5.2         2.0  virginica</a:t>
            </a:r>
          </a:p>
          <a:p>
            <a:r>
              <a:rPr lang="mr-IN" sz="1600" dirty="0" smtClean="0">
                <a:solidFill>
                  <a:schemeClr val="bg1"/>
                </a:solidFill>
                <a:latin typeface="Consolas"/>
                <a:cs typeface="Consolas"/>
              </a:rPr>
              <a:t>149          6.2         3.4          5.4         2.3  virginica</a:t>
            </a:r>
          </a:p>
          <a:p>
            <a:r>
              <a:rPr lang="mr-IN" sz="1600" dirty="0" smtClean="0">
                <a:solidFill>
                  <a:schemeClr val="bg1"/>
                </a:solidFill>
                <a:latin typeface="Consolas"/>
                <a:cs typeface="Consolas"/>
              </a:rPr>
              <a:t>150          5.9         3.0          5.1         1.8  virginica</a:t>
            </a:r>
          </a:p>
        </p:txBody>
      </p:sp>
      <p:sp>
        <p:nvSpPr>
          <p:cNvPr id="9" name="TextBox 8"/>
          <p:cNvSpPr txBox="1"/>
          <p:nvPr/>
        </p:nvSpPr>
        <p:spPr>
          <a:xfrm>
            <a:off x="1386205" y="2119727"/>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iris</a:t>
            </a:r>
            <a:endParaRPr lang="mr-IN" sz="1600" dirty="0" smtClean="0">
              <a:solidFill>
                <a:schemeClr val="accent6"/>
              </a:solidFill>
              <a:latin typeface="Consolas"/>
              <a:cs typeface="Consolas"/>
            </a:endParaRPr>
          </a:p>
        </p:txBody>
      </p:sp>
      <p:sp>
        <p:nvSpPr>
          <p:cNvPr id="2" name="TextBox 1"/>
          <p:cNvSpPr txBox="1"/>
          <p:nvPr/>
        </p:nvSpPr>
        <p:spPr>
          <a:xfrm>
            <a:off x="475175" y="2119727"/>
            <a:ext cx="762198" cy="369332"/>
          </a:xfrm>
          <a:prstGeom prst="rect">
            <a:avLst/>
          </a:prstGeom>
          <a:noFill/>
        </p:spPr>
        <p:txBody>
          <a:bodyPr wrap="none" rtlCol="0">
            <a:spAutoFit/>
          </a:bodyPr>
          <a:lstStyle/>
          <a:p>
            <a:pPr algn="r"/>
            <a:r>
              <a:rPr lang="en-US" dirty="0" smtClean="0">
                <a:latin typeface="Helvetica"/>
                <a:cs typeface="Helvetica"/>
              </a:rPr>
              <a:t>Input:</a:t>
            </a:r>
            <a:endParaRPr lang="en-US" dirty="0">
              <a:latin typeface="Helvetica"/>
              <a:cs typeface="Helvetica"/>
            </a:endParaRPr>
          </a:p>
        </p:txBody>
      </p:sp>
      <p:sp>
        <p:nvSpPr>
          <p:cNvPr id="11" name="TextBox 10"/>
          <p:cNvSpPr txBox="1"/>
          <p:nvPr/>
        </p:nvSpPr>
        <p:spPr>
          <a:xfrm>
            <a:off x="295626" y="2543208"/>
            <a:ext cx="941747" cy="369332"/>
          </a:xfrm>
          <a:prstGeom prst="rect">
            <a:avLst/>
          </a:prstGeom>
          <a:noFill/>
        </p:spPr>
        <p:txBody>
          <a:bodyPr wrap="none" rtlCol="0">
            <a:spAutoFit/>
          </a:bodyPr>
          <a:lstStyle/>
          <a:p>
            <a:pPr algn="r"/>
            <a:r>
              <a:rPr lang="en-US" dirty="0" smtClean="0">
                <a:latin typeface="Helvetica"/>
                <a:cs typeface="Helvetica"/>
              </a:rPr>
              <a:t>Output:</a:t>
            </a:r>
            <a:endParaRPr lang="en-US" dirty="0">
              <a:latin typeface="Helvetica"/>
              <a:cs typeface="Helvetica"/>
            </a:endParaRPr>
          </a:p>
        </p:txBody>
      </p:sp>
      <p:sp>
        <p:nvSpPr>
          <p:cNvPr id="13" name="TextBox 12"/>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4" name="Rectangle 13"/>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5" name="Rectangle 14"/>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6" name="TextBox 15"/>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8199131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596" y="1"/>
            <a:ext cx="8955499" cy="767328"/>
          </a:xfrm>
        </p:spPr>
        <p:txBody>
          <a:bodyPr>
            <a:normAutofit/>
          </a:bodyPr>
          <a:lstStyle/>
          <a:p>
            <a:pPr algn="l"/>
            <a:r>
              <a:rPr lang="en-US" sz="3600" dirty="0" smtClean="0">
                <a:solidFill>
                  <a:schemeClr val="tx1">
                    <a:lumMod val="65000"/>
                    <a:lumOff val="35000"/>
                  </a:schemeClr>
                </a:solidFill>
                <a:latin typeface="Rockwell"/>
                <a:cs typeface="Rockwell"/>
              </a:rPr>
              <a:t>Example in R</a:t>
            </a:r>
            <a:endParaRPr lang="en-US" sz="3600" dirty="0">
              <a:solidFill>
                <a:schemeClr val="tx1">
                  <a:lumMod val="65000"/>
                  <a:lumOff val="35000"/>
                </a:schemeClr>
              </a:solidFill>
              <a:latin typeface="Rockwell"/>
              <a:cs typeface="Rockwell"/>
            </a:endParaRPr>
          </a:p>
        </p:txBody>
      </p:sp>
      <p:sp>
        <p:nvSpPr>
          <p:cNvPr id="6" name="Rectangle 5"/>
          <p:cNvSpPr/>
          <p:nvPr/>
        </p:nvSpPr>
        <p:spPr>
          <a:xfrm>
            <a:off x="0" y="723606"/>
            <a:ext cx="4567817" cy="90786"/>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7" name="Rectangle 6"/>
          <p:cNvSpPr/>
          <p:nvPr/>
        </p:nvSpPr>
        <p:spPr>
          <a:xfrm>
            <a:off x="1" y="6318886"/>
            <a:ext cx="9143998" cy="539114"/>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accent3">
                  <a:lumMod val="50000"/>
                </a:schemeClr>
              </a:solidFill>
              <a:latin typeface="Helvetica"/>
              <a:cs typeface="Helvetica"/>
            </a:endParaRPr>
          </a:p>
        </p:txBody>
      </p:sp>
      <p:sp>
        <p:nvSpPr>
          <p:cNvPr id="8" name="TextBox 7"/>
          <p:cNvSpPr txBox="1"/>
          <p:nvPr/>
        </p:nvSpPr>
        <p:spPr>
          <a:xfrm>
            <a:off x="674582" y="2896829"/>
            <a:ext cx="7404591" cy="1815882"/>
          </a:xfrm>
          <a:prstGeom prst="rect">
            <a:avLst/>
          </a:prstGeom>
          <a:solidFill>
            <a:schemeClr val="tx2">
              <a:lumMod val="50000"/>
            </a:schemeClr>
          </a:solidFill>
        </p:spPr>
        <p:txBody>
          <a:bodyPr wrap="none" rtlCol="0">
            <a:spAutoFit/>
          </a:bodyPr>
          <a:lstStyle/>
          <a:p>
            <a:r>
              <a:rPr lang="mr-IN" sz="1600" dirty="0" smtClean="0">
                <a:solidFill>
                  <a:schemeClr val="bg1"/>
                </a:solidFill>
                <a:latin typeface="Consolas"/>
                <a:cs typeface="Consolas"/>
              </a:rPr>
              <a:t> </a:t>
            </a:r>
            <a:r>
              <a:rPr lang="en-US" sz="1600" dirty="0" smtClean="0">
                <a:solidFill>
                  <a:schemeClr val="bg1"/>
                </a:solidFill>
                <a:latin typeface="Consolas"/>
                <a:cs typeface="Consolas"/>
              </a:rPr>
              <a:t>   </a:t>
            </a:r>
            <a:r>
              <a:rPr lang="mr-IN" sz="1600" dirty="0" smtClean="0">
                <a:solidFill>
                  <a:schemeClr val="bg1"/>
                </a:solidFill>
                <a:latin typeface="Consolas"/>
                <a:cs typeface="Consolas"/>
              </a:rPr>
              <a:t>Sepal.Length Sepal.Width Petal.Length Petal.Width    Species</a:t>
            </a:r>
          </a:p>
          <a:p>
            <a:r>
              <a:rPr lang="mr-IN" sz="1600" dirty="0" smtClean="0">
                <a:solidFill>
                  <a:schemeClr val="bg1"/>
                </a:solidFill>
                <a:latin typeface="Consolas"/>
                <a:cs typeface="Consolas"/>
              </a:rPr>
              <a:t>1            5.1         3.5          1.4         0.2     setosa</a:t>
            </a:r>
          </a:p>
          <a:p>
            <a:r>
              <a:rPr lang="mr-IN" sz="1600" dirty="0" smtClean="0">
                <a:solidFill>
                  <a:schemeClr val="bg1"/>
                </a:solidFill>
                <a:latin typeface="Consolas"/>
                <a:cs typeface="Consolas"/>
              </a:rPr>
              <a:t>2            4.9         3.0          1.4         0.2     setosa</a:t>
            </a:r>
          </a:p>
          <a:p>
            <a:r>
              <a:rPr lang="mr-IN" sz="1600" dirty="0" smtClean="0">
                <a:solidFill>
                  <a:schemeClr val="bg1"/>
                </a:solidFill>
                <a:latin typeface="Consolas"/>
                <a:cs typeface="Consolas"/>
              </a:rPr>
              <a:t>3            4.7         3.2          1.3         0.2     setosa</a:t>
            </a:r>
          </a:p>
          <a:p>
            <a:r>
              <a:rPr lang="mr-IN" sz="1600" dirty="0" smtClean="0">
                <a:solidFill>
                  <a:schemeClr val="bg1"/>
                </a:solidFill>
                <a:latin typeface="Consolas"/>
                <a:cs typeface="Consolas"/>
              </a:rPr>
              <a:t>4            4.6         3.1          1.5         0.2     setosa</a:t>
            </a:r>
          </a:p>
          <a:p>
            <a:r>
              <a:rPr lang="mr-IN" sz="1600" dirty="0" smtClean="0">
                <a:solidFill>
                  <a:schemeClr val="bg1"/>
                </a:solidFill>
                <a:latin typeface="Consolas"/>
                <a:cs typeface="Consolas"/>
              </a:rPr>
              <a:t>5            5.0         3.6          1.4         0.2     setosa</a:t>
            </a:r>
          </a:p>
          <a:p>
            <a:r>
              <a:rPr lang="mr-IN" sz="1600" dirty="0" smtClean="0">
                <a:solidFill>
                  <a:schemeClr val="bg1"/>
                </a:solidFill>
                <a:latin typeface="Consolas"/>
                <a:cs typeface="Consolas"/>
              </a:rPr>
              <a:t>6            5.4         3.9          1.7         0.4     setosa</a:t>
            </a:r>
          </a:p>
        </p:txBody>
      </p:sp>
      <p:sp>
        <p:nvSpPr>
          <p:cNvPr id="9" name="TextBox 8"/>
          <p:cNvSpPr txBox="1"/>
          <p:nvPr/>
        </p:nvSpPr>
        <p:spPr>
          <a:xfrm>
            <a:off x="674581" y="2474900"/>
            <a:ext cx="7404591" cy="338554"/>
          </a:xfrm>
          <a:prstGeom prst="rect">
            <a:avLst/>
          </a:prstGeom>
          <a:solidFill>
            <a:schemeClr val="tx2">
              <a:lumMod val="50000"/>
            </a:schemeClr>
          </a:solidFill>
        </p:spPr>
        <p:txBody>
          <a:bodyPr wrap="square" rtlCol="0">
            <a:spAutoFit/>
          </a:bodyPr>
          <a:lstStyle/>
          <a:p>
            <a:r>
              <a:rPr lang="en-US" sz="1600" dirty="0" smtClean="0">
                <a:solidFill>
                  <a:schemeClr val="accent6"/>
                </a:solidFill>
                <a:latin typeface="Consolas"/>
                <a:cs typeface="Consolas"/>
              </a:rPr>
              <a:t>&gt; head(iris)</a:t>
            </a:r>
            <a:endParaRPr lang="mr-IN" sz="1600" dirty="0" smtClean="0">
              <a:solidFill>
                <a:schemeClr val="accent6"/>
              </a:solidFill>
              <a:latin typeface="Consolas"/>
              <a:cs typeface="Consolas"/>
            </a:endParaRPr>
          </a:p>
        </p:txBody>
      </p:sp>
      <p:sp>
        <p:nvSpPr>
          <p:cNvPr id="10" name="Content Placeholder 2"/>
          <p:cNvSpPr>
            <a:spLocks noGrp="1"/>
          </p:cNvSpPr>
          <p:nvPr>
            <p:ph idx="1"/>
          </p:nvPr>
        </p:nvSpPr>
        <p:spPr>
          <a:xfrm>
            <a:off x="351374" y="1018696"/>
            <a:ext cx="8439423" cy="5300190"/>
          </a:xfrm>
        </p:spPr>
        <p:txBody>
          <a:bodyPr>
            <a:normAutofit/>
          </a:bodyPr>
          <a:lstStyle/>
          <a:p>
            <a:pPr marL="0" indent="0">
              <a:buNone/>
            </a:pPr>
            <a:r>
              <a:rPr lang="en-US" sz="2800" dirty="0" smtClean="0">
                <a:solidFill>
                  <a:schemeClr val="tx1">
                    <a:lumMod val="65000"/>
                    <a:lumOff val="35000"/>
                  </a:schemeClr>
                </a:solidFill>
                <a:latin typeface="Helvetica"/>
                <a:cs typeface="Helvetica"/>
              </a:rPr>
              <a:t>R contains several built-in datasets. We’ll practice on the Iris flower data.</a:t>
            </a:r>
            <a:endParaRPr lang="en-US" sz="2400" dirty="0" smtClean="0">
              <a:solidFill>
                <a:schemeClr val="tx1">
                  <a:lumMod val="65000"/>
                  <a:lumOff val="35000"/>
                </a:schemeClr>
              </a:solidFill>
              <a:latin typeface="Helvetica"/>
              <a:cs typeface="Helvetica"/>
            </a:endParaRPr>
          </a:p>
        </p:txBody>
      </p:sp>
      <p:sp>
        <p:nvSpPr>
          <p:cNvPr id="12" name="TextBox 11"/>
          <p:cNvSpPr txBox="1"/>
          <p:nvPr/>
        </p:nvSpPr>
        <p:spPr>
          <a:xfrm>
            <a:off x="1" y="6435277"/>
            <a:ext cx="1014934" cy="307777"/>
          </a:xfrm>
          <a:prstGeom prst="rect">
            <a:avLst/>
          </a:prstGeom>
          <a:noFill/>
        </p:spPr>
        <p:txBody>
          <a:bodyPr wrap="none" rtlCol="0" anchor="ctr">
            <a:spAutoFit/>
          </a:bodyPr>
          <a:lstStyle/>
          <a:p>
            <a:r>
              <a:rPr lang="en-US" sz="1400" dirty="0" smtClean="0">
                <a:solidFill>
                  <a:schemeClr val="bg1">
                    <a:lumMod val="85000"/>
                  </a:schemeClr>
                </a:solidFill>
                <a:latin typeface="Rockwell"/>
                <a:cs typeface="Rockwell"/>
              </a:rPr>
              <a:t>MCB 293S</a:t>
            </a:r>
          </a:p>
        </p:txBody>
      </p:sp>
      <p:sp>
        <p:nvSpPr>
          <p:cNvPr id="13" name="Rectangle 12"/>
          <p:cNvSpPr/>
          <p:nvPr/>
        </p:nvSpPr>
        <p:spPr>
          <a:xfrm>
            <a:off x="3139571" y="6332355"/>
            <a:ext cx="1428245" cy="539114"/>
          </a:xfrm>
          <a:prstGeom prst="rect">
            <a:avLst/>
          </a:prstGeom>
          <a:solidFill>
            <a:schemeClr val="accent3">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Exploratory</a:t>
            </a:r>
          </a:p>
          <a:p>
            <a:pPr algn="ctr"/>
            <a:r>
              <a:rPr lang="en-US" sz="1400" dirty="0" smtClean="0">
                <a:solidFill>
                  <a:srgbClr val="FFFFFF"/>
                </a:solidFill>
                <a:latin typeface="Rockwell"/>
                <a:cs typeface="Rockwell"/>
              </a:rPr>
              <a:t>Data Analysis</a:t>
            </a:r>
            <a:endParaRPr lang="en-US" sz="1400" dirty="0">
              <a:solidFill>
                <a:srgbClr val="FFFFFF"/>
              </a:solidFill>
              <a:latin typeface="Rockwell"/>
              <a:cs typeface="Rockwell"/>
            </a:endParaRPr>
          </a:p>
        </p:txBody>
      </p:sp>
      <p:sp>
        <p:nvSpPr>
          <p:cNvPr id="14" name="Rectangle 13"/>
          <p:cNvSpPr/>
          <p:nvPr/>
        </p:nvSpPr>
        <p:spPr>
          <a:xfrm>
            <a:off x="4567817" y="6332355"/>
            <a:ext cx="1428245" cy="539114"/>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latin typeface="Rockwell"/>
                <a:cs typeface="Rockwell"/>
              </a:rPr>
              <a:t>Data Visualization</a:t>
            </a:r>
            <a:endParaRPr lang="en-US" sz="1400" dirty="0">
              <a:solidFill>
                <a:srgbClr val="FFFFFF"/>
              </a:solidFill>
              <a:latin typeface="Rockwell"/>
              <a:cs typeface="Rockwell"/>
            </a:endParaRPr>
          </a:p>
        </p:txBody>
      </p:sp>
      <p:sp>
        <p:nvSpPr>
          <p:cNvPr id="15" name="TextBox 14"/>
          <p:cNvSpPr txBox="1"/>
          <p:nvPr/>
        </p:nvSpPr>
        <p:spPr>
          <a:xfrm>
            <a:off x="8344983" y="6435277"/>
            <a:ext cx="799017" cy="307777"/>
          </a:xfrm>
          <a:prstGeom prst="rect">
            <a:avLst/>
          </a:prstGeom>
          <a:noFill/>
        </p:spPr>
        <p:txBody>
          <a:bodyPr wrap="none" rtlCol="0" anchor="ctr">
            <a:spAutoFit/>
          </a:bodyPr>
          <a:lstStyle/>
          <a:p>
            <a:pPr algn="r"/>
            <a:r>
              <a:rPr lang="en-US" sz="1400" dirty="0" smtClean="0">
                <a:solidFill>
                  <a:schemeClr val="bg1">
                    <a:lumMod val="85000"/>
                  </a:schemeClr>
                </a:solidFill>
                <a:latin typeface="Rockwell"/>
                <a:cs typeface="Rockwell"/>
              </a:rPr>
              <a:t>Week 1</a:t>
            </a:r>
          </a:p>
        </p:txBody>
      </p:sp>
    </p:spTree>
    <p:extLst>
      <p:ext uri="{BB962C8B-B14F-4D97-AF65-F5344CB8AC3E}">
        <p14:creationId xmlns:p14="http://schemas.microsoft.com/office/powerpoint/2010/main" val="19253312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23959</TotalTime>
  <Words>2028</Words>
  <Application>Microsoft Macintosh PowerPoint</Application>
  <PresentationFormat>On-screen Show (4:3)</PresentationFormat>
  <Paragraphs>498</Paragraphs>
  <Slides>48</Slides>
  <Notes>0</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Exploratory Data Analysis and Data Visualization</vt:lpstr>
      <vt:lpstr>Logistics &amp; Resources</vt:lpstr>
      <vt:lpstr>Foundations of Biostatistical Practice</vt:lpstr>
      <vt:lpstr>Exploratory Data Analysis </vt:lpstr>
      <vt:lpstr>Exploratory Data Analysis</vt:lpstr>
      <vt:lpstr>Exploratory Data Analysis</vt:lpstr>
      <vt:lpstr>Exploratory Data Analysis</vt:lpstr>
      <vt:lpstr>Example in R</vt:lpstr>
      <vt:lpstr>Example in R</vt:lpstr>
      <vt:lpstr>Example in R (mostly)</vt:lpstr>
      <vt:lpstr>Example in R (mostly)</vt:lpstr>
      <vt:lpstr>Example in R</vt:lpstr>
      <vt:lpstr>Example in R</vt:lpstr>
      <vt:lpstr>Example in R</vt:lpstr>
      <vt:lpstr>Example in R</vt:lpstr>
      <vt:lpstr>Example in R</vt:lpstr>
      <vt:lpstr>Example in R</vt:lpstr>
      <vt:lpstr>Example in R</vt:lpstr>
      <vt:lpstr>Example in R</vt:lpstr>
      <vt:lpstr>Example in R</vt:lpstr>
      <vt:lpstr>Example in R</vt:lpstr>
      <vt:lpstr>Example in R</vt:lpstr>
      <vt:lpstr>Example in R</vt:lpstr>
      <vt:lpstr>Example in R</vt:lpstr>
      <vt:lpstr>Example in R</vt:lpstr>
      <vt:lpstr>PowerPoint Presentation</vt:lpstr>
      <vt:lpstr>Data Visualization</vt:lpstr>
      <vt:lpstr>Thoughts</vt:lpstr>
      <vt:lpstr>Storytelling</vt:lpstr>
      <vt:lpstr>Storytelling</vt:lpstr>
      <vt:lpstr>Information Density</vt:lpstr>
      <vt:lpstr>Information Density</vt:lpstr>
      <vt:lpstr>Information Density</vt:lpstr>
      <vt:lpstr>What was I thinking?</vt:lpstr>
      <vt:lpstr>It’s a process…</vt:lpstr>
      <vt:lpstr>Types of Data</vt:lpstr>
      <vt:lpstr>Types of Data</vt:lpstr>
      <vt:lpstr>Types of Data</vt:lpstr>
      <vt:lpstr>Types of Data</vt:lpstr>
      <vt:lpstr>Types of Data</vt:lpstr>
      <vt:lpstr>Types of Data</vt:lpstr>
      <vt:lpstr>Types of Data</vt:lpstr>
      <vt:lpstr>Types of Data</vt:lpstr>
      <vt:lpstr>Hierarchical</vt:lpstr>
      <vt:lpstr>Combination</vt:lpstr>
      <vt:lpstr>Show the data</vt:lpstr>
      <vt:lpstr>Show the data</vt:lpstr>
      <vt:lpstr>Thoughts</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and Data Visualization</dc:title>
  <dc:creator>Kelly Street</dc:creator>
  <cp:lastModifiedBy>Kelly Street</cp:lastModifiedBy>
  <cp:revision>56</cp:revision>
  <dcterms:created xsi:type="dcterms:W3CDTF">2017-12-18T23:23:56Z</dcterms:created>
  <dcterms:modified xsi:type="dcterms:W3CDTF">2018-01-23T19:09:01Z</dcterms:modified>
</cp:coreProperties>
</file>